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20"/>
  </p:notesMasterIdLst>
  <p:sldIdLst>
    <p:sldId id="256" r:id="rId5"/>
    <p:sldId id="263" r:id="rId6"/>
    <p:sldId id="265" r:id="rId7"/>
    <p:sldId id="266" r:id="rId8"/>
    <p:sldId id="267" r:id="rId9"/>
    <p:sldId id="274" r:id="rId10"/>
    <p:sldId id="270" r:id="rId11"/>
    <p:sldId id="269" r:id="rId12"/>
    <p:sldId id="279" r:id="rId13"/>
    <p:sldId id="280" r:id="rId14"/>
    <p:sldId id="278" r:id="rId15"/>
    <p:sldId id="276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18F916-B5EC-214E-9D0B-541EA4D675D8}">
          <p14:sldIdLst>
            <p14:sldId id="256"/>
            <p14:sldId id="263"/>
            <p14:sldId id="265"/>
            <p14:sldId id="266"/>
            <p14:sldId id="267"/>
            <p14:sldId id="274"/>
            <p14:sldId id="270"/>
            <p14:sldId id="269"/>
            <p14:sldId id="279"/>
            <p14:sldId id="280"/>
            <p14:sldId id="278"/>
            <p14:sldId id="276"/>
          </p14:sldIdLst>
        </p14:section>
        <p14:section name="Appendix" id="{04C51C63-D509-DB46-B527-EA0ECFAEA719}">
          <p14:sldIdLst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1"/>
    <p:restoredTop sz="97155"/>
  </p:normalViewPr>
  <p:slideViewPr>
    <p:cSldViewPr snapToGrid="0" snapToObjects="1">
      <p:cViewPr>
        <p:scale>
          <a:sx n="150" d="100"/>
          <a:sy n="150" d="100"/>
        </p:scale>
        <p:origin x="10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C1996-EF10-104D-8C5C-9D35811EC7F1}" type="doc">
      <dgm:prSet loTypeId="urn:microsoft.com/office/officeart/2005/8/layout/hProcess10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572AAA-4E2D-134D-823B-7477667E1D7F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sz="2300" b="1"/>
            <a:t>Clean the data</a:t>
          </a:r>
        </a:p>
      </dgm:t>
    </dgm:pt>
    <dgm:pt modelId="{8154943C-6FB4-DA4E-AB86-51BAEB77312E}" type="parTrans" cxnId="{EAA47232-F09E-3441-ADDB-2CE430D2E053}">
      <dgm:prSet/>
      <dgm:spPr/>
      <dgm:t>
        <a:bodyPr/>
        <a:lstStyle/>
        <a:p>
          <a:endParaRPr lang="en-US"/>
        </a:p>
      </dgm:t>
    </dgm:pt>
    <dgm:pt modelId="{98533013-BC17-DC46-BB04-0E31FA4CA940}" type="sibTrans" cxnId="{EAA47232-F09E-3441-ADDB-2CE430D2E053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6E6BF8A3-E129-DB44-AF80-693D944BB33A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sz="1800"/>
            <a:t>Removed all observations that had missing values (NAs) for </a:t>
          </a:r>
          <a:r>
            <a:rPr lang="en-US" sz="1800" b="1"/>
            <a:t>ppm</a:t>
          </a:r>
          <a:endParaRPr lang="en-US" sz="1800"/>
        </a:p>
      </dgm:t>
    </dgm:pt>
    <dgm:pt modelId="{7532C1C5-DCAB-6F41-B9ED-635A2DDBEF01}" type="parTrans" cxnId="{6EBD836E-25A3-E448-A67A-23ABA9FF29F9}">
      <dgm:prSet/>
      <dgm:spPr/>
      <dgm:t>
        <a:bodyPr/>
        <a:lstStyle/>
        <a:p>
          <a:endParaRPr lang="en-US"/>
        </a:p>
      </dgm:t>
    </dgm:pt>
    <dgm:pt modelId="{B6075869-98F2-8F4A-80F1-CE2A171C757E}" type="sibTrans" cxnId="{6EBD836E-25A3-E448-A67A-23ABA9FF29F9}">
      <dgm:prSet/>
      <dgm:spPr/>
      <dgm:t>
        <a:bodyPr/>
        <a:lstStyle/>
        <a:p>
          <a:endParaRPr lang="en-US"/>
        </a:p>
      </dgm:t>
    </dgm:pt>
    <dgm:pt modelId="{AB82A8E7-6245-5F42-AC88-9B3236698422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b="1"/>
            <a:t>Fit a linear model</a:t>
          </a:r>
        </a:p>
      </dgm:t>
    </dgm:pt>
    <dgm:pt modelId="{5B528152-7433-AE4E-BF48-616CC91D3608}" type="parTrans" cxnId="{BDB20847-1C3B-3F4C-8A15-05A67AD12EB9}">
      <dgm:prSet/>
      <dgm:spPr/>
      <dgm:t>
        <a:bodyPr/>
        <a:lstStyle/>
        <a:p>
          <a:endParaRPr lang="en-US"/>
        </a:p>
      </dgm:t>
    </dgm:pt>
    <dgm:pt modelId="{56733BCB-4272-D748-BC68-91660327B3C9}" type="sibTrans" cxnId="{BDB20847-1C3B-3F4C-8A15-05A67AD12EB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689D72C8-BE89-6847-9735-00F124B9B973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Validated assumptions</a:t>
          </a:r>
        </a:p>
      </dgm:t>
    </dgm:pt>
    <dgm:pt modelId="{EA6876A6-F1FF-FD4E-B97A-1EFD5E394F23}" type="parTrans" cxnId="{EF874472-A211-3349-91F6-00E1588FE4D1}">
      <dgm:prSet/>
      <dgm:spPr/>
      <dgm:t>
        <a:bodyPr/>
        <a:lstStyle/>
        <a:p>
          <a:endParaRPr lang="en-US"/>
        </a:p>
      </dgm:t>
    </dgm:pt>
    <dgm:pt modelId="{C4786A18-F03A-FE41-847E-256DCB76DFFD}" type="sibTrans" cxnId="{EF874472-A211-3349-91F6-00E1588FE4D1}">
      <dgm:prSet/>
      <dgm:spPr/>
      <dgm:t>
        <a:bodyPr/>
        <a:lstStyle/>
        <a:p>
          <a:endParaRPr lang="en-US"/>
        </a:p>
      </dgm:t>
    </dgm:pt>
    <dgm:pt modelId="{E019DC78-F777-5249-B300-5DEDE4510BD0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Checked for outliers and multicollinearity</a:t>
          </a:r>
        </a:p>
      </dgm:t>
    </dgm:pt>
    <dgm:pt modelId="{4445A9D1-770D-A949-BE03-95061D8FEB2D}" type="parTrans" cxnId="{91A14540-01A6-AA4A-93A5-758F93226B49}">
      <dgm:prSet/>
      <dgm:spPr/>
      <dgm:t>
        <a:bodyPr/>
        <a:lstStyle/>
        <a:p>
          <a:endParaRPr lang="en-US"/>
        </a:p>
      </dgm:t>
    </dgm:pt>
    <dgm:pt modelId="{A8B26DCA-3BEE-8547-AE7C-6E3E6493D189}" type="sibTrans" cxnId="{91A14540-01A6-AA4A-93A5-758F93226B49}">
      <dgm:prSet/>
      <dgm:spPr/>
      <dgm:t>
        <a:bodyPr/>
        <a:lstStyle/>
        <a:p>
          <a:endParaRPr lang="en-US"/>
        </a:p>
      </dgm:t>
    </dgm:pt>
    <dgm:pt modelId="{D5959E78-4ECF-F149-858E-AF7757BC6CC2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b="1"/>
            <a:t>Fit a hierarchical linear model</a:t>
          </a:r>
        </a:p>
      </dgm:t>
    </dgm:pt>
    <dgm:pt modelId="{CF237F62-3386-5D4A-B79B-EC8B10B1D597}" type="parTrans" cxnId="{D958A389-87EF-FE4E-B3B3-452D022D1039}">
      <dgm:prSet/>
      <dgm:spPr/>
      <dgm:t>
        <a:bodyPr/>
        <a:lstStyle/>
        <a:p>
          <a:endParaRPr lang="en-US"/>
        </a:p>
      </dgm:t>
    </dgm:pt>
    <dgm:pt modelId="{4E718DB4-16F9-D04F-B7AB-4646F3E56346}" type="sibTrans" cxnId="{D958A389-87EF-FE4E-B3B3-452D022D1039}">
      <dgm:prSet/>
      <dgm:spPr/>
      <dgm:t>
        <a:bodyPr/>
        <a:lstStyle/>
        <a:p>
          <a:endParaRPr lang="en-US"/>
        </a:p>
      </dgm:t>
    </dgm:pt>
    <dgm:pt modelId="{DD5AE46E-52BD-9E47-919D-56E1636871C6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Tested if grouping by Region helped explain variation better</a:t>
          </a:r>
        </a:p>
      </dgm:t>
    </dgm:pt>
    <dgm:pt modelId="{1ABED8CB-C32E-1841-88B5-28C61715F173}" type="parTrans" cxnId="{FD587BFC-CE1F-F74D-A308-98B2F655DF52}">
      <dgm:prSet/>
      <dgm:spPr/>
      <dgm:t>
        <a:bodyPr/>
        <a:lstStyle/>
        <a:p>
          <a:endParaRPr lang="en-US"/>
        </a:p>
      </dgm:t>
    </dgm:pt>
    <dgm:pt modelId="{3B510AD7-5C59-4648-8AF6-63F023CDD300}" type="sibTrans" cxnId="{FD587BFC-CE1F-F74D-A308-98B2F655DF52}">
      <dgm:prSet/>
      <dgm:spPr/>
      <dgm:t>
        <a:bodyPr/>
        <a:lstStyle/>
        <a:p>
          <a:endParaRPr lang="en-US"/>
        </a:p>
      </dgm:t>
    </dgm:pt>
    <dgm:pt modelId="{0136896F-D810-7547-8DFD-8B541C6FF042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Tested in random slopes helped explain variation better </a:t>
          </a:r>
        </a:p>
      </dgm:t>
    </dgm:pt>
    <dgm:pt modelId="{60F47EC2-79F8-C34B-8C2F-8102E36978B6}" type="parTrans" cxnId="{08E3343B-F67C-7049-A474-634A08148C62}">
      <dgm:prSet/>
      <dgm:spPr/>
      <dgm:t>
        <a:bodyPr/>
        <a:lstStyle/>
        <a:p>
          <a:endParaRPr lang="en-US"/>
        </a:p>
      </dgm:t>
    </dgm:pt>
    <dgm:pt modelId="{2B0632B3-7F1A-B044-A1E8-9191AAF0B1E4}" type="sibTrans" cxnId="{08E3343B-F67C-7049-A474-634A08148C62}">
      <dgm:prSet/>
      <dgm:spPr/>
      <dgm:t>
        <a:bodyPr/>
        <a:lstStyle/>
        <a:p>
          <a:endParaRPr lang="en-US"/>
        </a:p>
      </dgm:t>
    </dgm:pt>
    <dgm:pt modelId="{57A876C5-F5BB-164F-8B98-9174846303B1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Selected variables using Stepwise with AIC</a:t>
          </a:r>
        </a:p>
      </dgm:t>
    </dgm:pt>
    <dgm:pt modelId="{E14508B4-B5C7-B145-93D4-C1F1673EF856}" type="parTrans" cxnId="{AE7C8453-886A-034A-B64B-B38F56218E00}">
      <dgm:prSet/>
      <dgm:spPr/>
      <dgm:t>
        <a:bodyPr/>
        <a:lstStyle/>
        <a:p>
          <a:endParaRPr lang="en-US"/>
        </a:p>
      </dgm:t>
    </dgm:pt>
    <dgm:pt modelId="{F4857D6A-1B7A-E841-9E60-F6D6E21EE9FC}" type="sibTrans" cxnId="{AE7C8453-886A-034A-B64B-B38F56218E00}">
      <dgm:prSet/>
      <dgm:spPr/>
      <dgm:t>
        <a:bodyPr/>
        <a:lstStyle/>
        <a:p>
          <a:endParaRPr lang="en-US"/>
        </a:p>
      </dgm:t>
    </dgm:pt>
    <dgm:pt modelId="{AF4CBC3B-8B0C-BC48-B529-CF3F18E5CB74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Validated selected variables were significant</a:t>
          </a:r>
        </a:p>
      </dgm:t>
    </dgm:pt>
    <dgm:pt modelId="{9A2DCB2B-E437-8645-9AB0-B584048C1404}" type="parTrans" cxnId="{289958B1-1F4A-5B44-B97C-627CE90E8FF9}">
      <dgm:prSet/>
      <dgm:spPr/>
      <dgm:t>
        <a:bodyPr/>
        <a:lstStyle/>
        <a:p>
          <a:endParaRPr lang="en-US"/>
        </a:p>
      </dgm:t>
    </dgm:pt>
    <dgm:pt modelId="{8AB2744E-B0E8-D748-AB0C-30325BC70F9D}" type="sibTrans" cxnId="{289958B1-1F4A-5B44-B97C-627CE90E8FF9}">
      <dgm:prSet/>
      <dgm:spPr/>
      <dgm:t>
        <a:bodyPr/>
        <a:lstStyle/>
        <a:p>
          <a:endParaRPr lang="en-US"/>
        </a:p>
      </dgm:t>
    </dgm:pt>
    <dgm:pt modelId="{F8C9F56A-D238-A349-B4EC-2EAB6380A87A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endParaRPr lang="en-US" sz="1800"/>
        </a:p>
      </dgm:t>
    </dgm:pt>
    <dgm:pt modelId="{2E218435-7495-7B4F-9A8D-5E192A645DAB}" type="parTrans" cxnId="{5642AAD6-83A4-4449-ADA1-E3B1AD680C2D}">
      <dgm:prSet/>
      <dgm:spPr/>
      <dgm:t>
        <a:bodyPr/>
        <a:lstStyle/>
        <a:p>
          <a:endParaRPr lang="en-US"/>
        </a:p>
      </dgm:t>
    </dgm:pt>
    <dgm:pt modelId="{9BBE7F15-8E58-834A-8D51-56F0691928CE}" type="sibTrans" cxnId="{5642AAD6-83A4-4449-ADA1-E3B1AD680C2D}">
      <dgm:prSet/>
      <dgm:spPr/>
      <dgm:t>
        <a:bodyPr/>
        <a:lstStyle/>
        <a:p>
          <a:endParaRPr lang="en-US"/>
        </a:p>
      </dgm:t>
    </dgm:pt>
    <dgm:pt modelId="{EA9B516A-7BA0-014F-9619-3DFD53CA3A67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sz="1800"/>
            <a:t>Adjusted missing values</a:t>
          </a:r>
        </a:p>
      </dgm:t>
    </dgm:pt>
    <dgm:pt modelId="{A6454FB0-B669-264D-AC36-2D24379BB237}" type="parTrans" cxnId="{8C65EE5D-1CD6-9C46-8866-C1A9A30E5DB9}">
      <dgm:prSet/>
      <dgm:spPr/>
      <dgm:t>
        <a:bodyPr/>
        <a:lstStyle/>
        <a:p>
          <a:endParaRPr lang="en-US"/>
        </a:p>
      </dgm:t>
    </dgm:pt>
    <dgm:pt modelId="{C8C2A878-BD40-844C-B622-1B232A8965F2}" type="sibTrans" cxnId="{8C65EE5D-1CD6-9C46-8866-C1A9A30E5DB9}">
      <dgm:prSet/>
      <dgm:spPr/>
      <dgm:t>
        <a:bodyPr/>
        <a:lstStyle/>
        <a:p>
          <a:endParaRPr lang="en-US"/>
        </a:p>
      </dgm:t>
    </dgm:pt>
    <dgm:pt modelId="{FD82103C-AB08-9D40-9401-04AA1E522EE6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sz="1800"/>
            <a:t>Removed obs with Price (ppm) = 0</a:t>
          </a:r>
        </a:p>
      </dgm:t>
    </dgm:pt>
    <dgm:pt modelId="{320465AA-E656-A044-A640-755F46813B10}" type="parTrans" cxnId="{EBF50A4A-9805-C740-B3D7-E6CF0316779F}">
      <dgm:prSet/>
      <dgm:spPr/>
      <dgm:t>
        <a:bodyPr/>
        <a:lstStyle/>
        <a:p>
          <a:endParaRPr lang="en-US"/>
        </a:p>
      </dgm:t>
    </dgm:pt>
    <dgm:pt modelId="{07B28E49-8960-3644-9FAA-947B6AF0BD96}" type="sibTrans" cxnId="{EBF50A4A-9805-C740-B3D7-E6CF0316779F}">
      <dgm:prSet/>
      <dgm:spPr/>
      <dgm:t>
        <a:bodyPr/>
        <a:lstStyle/>
        <a:p>
          <a:endParaRPr lang="en-US"/>
        </a:p>
      </dgm:t>
    </dgm:pt>
    <dgm:pt modelId="{6A38454A-74DC-8544-901B-A2E6F322214D}">
      <dgm:prSet phldrT="[Text]" custT="1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sz="1600" i="1"/>
            <a:t>Example: changed state=‘USA’ to ‘Unknown’</a:t>
          </a:r>
        </a:p>
      </dgm:t>
    </dgm:pt>
    <dgm:pt modelId="{9CF80114-1DBA-7C40-8DD9-E91CDBD20C82}" type="parTrans" cxnId="{C17B194D-2B88-0746-B622-E00FBDAC85BC}">
      <dgm:prSet/>
      <dgm:spPr/>
      <dgm:t>
        <a:bodyPr/>
        <a:lstStyle/>
        <a:p>
          <a:endParaRPr lang="en-US"/>
        </a:p>
      </dgm:t>
    </dgm:pt>
    <dgm:pt modelId="{41B3739E-51BF-8E4E-860B-68AF75F80347}" type="sibTrans" cxnId="{C17B194D-2B88-0746-B622-E00FBDAC85BC}">
      <dgm:prSet/>
      <dgm:spPr/>
      <dgm:t>
        <a:bodyPr/>
        <a:lstStyle/>
        <a:p>
          <a:endParaRPr lang="en-US"/>
        </a:p>
      </dgm:t>
    </dgm:pt>
    <dgm:pt modelId="{9321738F-A570-A44F-8392-8441B3C89566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/>
            <a:t>Tried transformations for the response variable: sqrt, quadratic, etc.</a:t>
          </a:r>
        </a:p>
      </dgm:t>
    </dgm:pt>
    <dgm:pt modelId="{B342EAA6-12A0-024D-90C3-F71CF4548A0D}" type="parTrans" cxnId="{7DE67482-7F96-D94A-AC01-B1D88FA94A2B}">
      <dgm:prSet/>
      <dgm:spPr/>
      <dgm:t>
        <a:bodyPr/>
        <a:lstStyle/>
        <a:p>
          <a:endParaRPr lang="en-US"/>
        </a:p>
      </dgm:t>
    </dgm:pt>
    <dgm:pt modelId="{8A54E259-F4BB-AE46-8370-4C18B01E0FF9}" type="sibTrans" cxnId="{7DE67482-7F96-D94A-AC01-B1D88FA94A2B}">
      <dgm:prSet/>
      <dgm:spPr/>
      <dgm:t>
        <a:bodyPr/>
        <a:lstStyle/>
        <a:p>
          <a:endParaRPr lang="en-US"/>
        </a:p>
      </dgm:t>
    </dgm:pt>
    <dgm:pt modelId="{96DB81EA-48B2-934D-8664-6F7A906D026E}">
      <dgm:prSet phldrT="[Text]"/>
      <dgm:spPr>
        <a:solidFill>
          <a:schemeClr val="accent3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lIns="182880" tIns="182880" rIns="91440" bIns="91440"/>
        <a:lstStyle/>
        <a:p>
          <a:r>
            <a:rPr lang="en-US" i="1"/>
            <a:t>It did not!</a:t>
          </a:r>
        </a:p>
      </dgm:t>
    </dgm:pt>
    <dgm:pt modelId="{45FF18CD-6537-334E-B06B-2DE73B099E51}" type="parTrans" cxnId="{44C0F656-6A02-CC43-A19E-978741EB8D4C}">
      <dgm:prSet/>
      <dgm:spPr/>
      <dgm:t>
        <a:bodyPr/>
        <a:lstStyle/>
        <a:p>
          <a:endParaRPr lang="en-US"/>
        </a:p>
      </dgm:t>
    </dgm:pt>
    <dgm:pt modelId="{C440F8F0-80B9-7141-9284-3386D3FCD7BC}" type="sibTrans" cxnId="{44C0F656-6A02-CC43-A19E-978741EB8D4C}">
      <dgm:prSet/>
      <dgm:spPr/>
      <dgm:t>
        <a:bodyPr/>
        <a:lstStyle/>
        <a:p>
          <a:endParaRPr lang="en-US"/>
        </a:p>
      </dgm:t>
    </dgm:pt>
    <dgm:pt modelId="{E89DCF74-6489-F64B-AAE6-5D57DA4E1C9D}" type="pres">
      <dgm:prSet presAssocID="{D1FC1996-EF10-104D-8C5C-9D35811EC7F1}" presName="Name0" presStyleCnt="0">
        <dgm:presLayoutVars>
          <dgm:dir/>
          <dgm:resizeHandles val="exact"/>
        </dgm:presLayoutVars>
      </dgm:prSet>
      <dgm:spPr/>
    </dgm:pt>
    <dgm:pt modelId="{BB512839-04C8-9546-8C05-334B594694E1}" type="pres">
      <dgm:prSet presAssocID="{B0572AAA-4E2D-134D-823B-7477667E1D7F}" presName="composite" presStyleCnt="0"/>
      <dgm:spPr/>
    </dgm:pt>
    <dgm:pt modelId="{4FE66865-7ECE-CF45-BDA0-41E65D5EDCD1}" type="pres">
      <dgm:prSet presAssocID="{B0572AAA-4E2D-134D-823B-7477667E1D7F}" presName="imagSh" presStyleLbl="bgImgPlace1" presStyleIdx="0" presStyleCnt="3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solidFill>
            <a:schemeClr val="bg1"/>
          </a:solidFill>
        </a:ln>
      </dgm:spPr>
    </dgm:pt>
    <dgm:pt modelId="{CF2F1DC2-8CE3-C940-862F-F083A4256BCE}" type="pres">
      <dgm:prSet presAssocID="{B0572AAA-4E2D-134D-823B-7477667E1D7F}" presName="txNode" presStyleLbl="node1" presStyleIdx="0" presStyleCnt="3" custScaleY="120845">
        <dgm:presLayoutVars>
          <dgm:bulletEnabled val="1"/>
        </dgm:presLayoutVars>
      </dgm:prSet>
      <dgm:spPr>
        <a:prstGeom prst="rect">
          <a:avLst/>
        </a:prstGeom>
      </dgm:spPr>
    </dgm:pt>
    <dgm:pt modelId="{F02E26E7-411B-EA4C-BB21-552ECBFC528B}" type="pres">
      <dgm:prSet presAssocID="{98533013-BC17-DC46-BB04-0E31FA4CA940}" presName="sibTrans" presStyleLbl="sibTrans2D1" presStyleIdx="0" presStyleCnt="2"/>
      <dgm:spPr/>
    </dgm:pt>
    <dgm:pt modelId="{4854EA00-2A39-F24D-8A28-C1C4E0D9BF83}" type="pres">
      <dgm:prSet presAssocID="{98533013-BC17-DC46-BB04-0E31FA4CA940}" presName="connTx" presStyleLbl="sibTrans2D1" presStyleIdx="0" presStyleCnt="2"/>
      <dgm:spPr/>
    </dgm:pt>
    <dgm:pt modelId="{2171430E-B874-7941-8FFD-75BD31668920}" type="pres">
      <dgm:prSet presAssocID="{AB82A8E7-6245-5F42-AC88-9B3236698422}" presName="composite" presStyleCnt="0"/>
      <dgm:spPr/>
    </dgm:pt>
    <dgm:pt modelId="{2FAFB1D1-BEBA-6F42-B7A1-C1C073427B47}" type="pres">
      <dgm:prSet presAssocID="{AB82A8E7-6245-5F42-AC88-9B3236698422}" presName="imagSh" presStyleLbl="bgImgPlace1" presStyleIdx="1" presStyleCnt="3"/>
      <dgm:spPr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solidFill>
            <a:schemeClr val="bg1"/>
          </a:solidFill>
        </a:ln>
      </dgm:spPr>
    </dgm:pt>
    <dgm:pt modelId="{5DFFD711-01F5-5D47-A2D0-750CAF8579AC}" type="pres">
      <dgm:prSet presAssocID="{AB82A8E7-6245-5F42-AC88-9B3236698422}" presName="txNode" presStyleLbl="node1" presStyleIdx="1" presStyleCnt="3" custScaleY="120845">
        <dgm:presLayoutVars>
          <dgm:bulletEnabled val="1"/>
        </dgm:presLayoutVars>
      </dgm:prSet>
      <dgm:spPr>
        <a:prstGeom prst="rect">
          <a:avLst/>
        </a:prstGeom>
      </dgm:spPr>
    </dgm:pt>
    <dgm:pt modelId="{70F1B55F-7DDC-464A-856A-E3930A4450AF}" type="pres">
      <dgm:prSet presAssocID="{56733BCB-4272-D748-BC68-91660327B3C9}" presName="sibTrans" presStyleLbl="sibTrans2D1" presStyleIdx="1" presStyleCnt="2"/>
      <dgm:spPr/>
    </dgm:pt>
    <dgm:pt modelId="{48F43995-AF07-2042-A6F4-C2034EA3CB38}" type="pres">
      <dgm:prSet presAssocID="{56733BCB-4272-D748-BC68-91660327B3C9}" presName="connTx" presStyleLbl="sibTrans2D1" presStyleIdx="1" presStyleCnt="2"/>
      <dgm:spPr/>
    </dgm:pt>
    <dgm:pt modelId="{23CAB67C-2A2B-6D4A-AC58-E77CAF9D0BBD}" type="pres">
      <dgm:prSet presAssocID="{D5959E78-4ECF-F149-858E-AF7757BC6CC2}" presName="composite" presStyleCnt="0"/>
      <dgm:spPr/>
    </dgm:pt>
    <dgm:pt modelId="{BE87CB74-2BD0-014A-BD58-6498D8D192BA}" type="pres">
      <dgm:prSet presAssocID="{D5959E78-4ECF-F149-858E-AF7757BC6CC2}" presName="imagSh" presStyleLbl="bgImgPlace1" presStyleIdx="2" presStyleCnt="3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solidFill>
            <a:schemeClr val="bg1"/>
          </a:solidFill>
        </a:ln>
      </dgm:spPr>
    </dgm:pt>
    <dgm:pt modelId="{0AF4B980-18D7-D043-A012-09B5631AB921}" type="pres">
      <dgm:prSet presAssocID="{D5959E78-4ECF-F149-858E-AF7757BC6CC2}" presName="txNode" presStyleLbl="node1" presStyleIdx="2" presStyleCnt="3" custScaleY="12084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E132021-5701-0741-B719-2B125FADCD4D}" type="presOf" srcId="{FD82103C-AB08-9D40-9401-04AA1E522EE6}" destId="{CF2F1DC2-8CE3-C940-862F-F083A4256BCE}" srcOrd="0" destOrd="4" presId="urn:microsoft.com/office/officeart/2005/8/layout/hProcess10"/>
    <dgm:cxn modelId="{FE20DE23-74D1-1646-A146-D6E92D9E0E65}" type="presOf" srcId="{57A876C5-F5BB-164F-8B98-9174846303B1}" destId="{5DFFD711-01F5-5D47-A2D0-750CAF8579AC}" srcOrd="0" destOrd="4" presId="urn:microsoft.com/office/officeart/2005/8/layout/hProcess10"/>
    <dgm:cxn modelId="{EAA47232-F09E-3441-ADDB-2CE430D2E053}" srcId="{D1FC1996-EF10-104D-8C5C-9D35811EC7F1}" destId="{B0572AAA-4E2D-134D-823B-7477667E1D7F}" srcOrd="0" destOrd="0" parTransId="{8154943C-6FB4-DA4E-AB86-51BAEB77312E}" sibTransId="{98533013-BC17-DC46-BB04-0E31FA4CA940}"/>
    <dgm:cxn modelId="{08E3343B-F67C-7049-A474-634A08148C62}" srcId="{D5959E78-4ECF-F149-858E-AF7757BC6CC2}" destId="{0136896F-D810-7547-8DFD-8B541C6FF042}" srcOrd="1" destOrd="0" parTransId="{60F47EC2-79F8-C34B-8C2F-8102E36978B6}" sibTransId="{2B0632B3-7F1A-B044-A1E8-9191AAF0B1E4}"/>
    <dgm:cxn modelId="{428BF73D-735F-A743-8FF8-CD97A1D514C4}" type="presOf" srcId="{F8C9F56A-D238-A349-B4EC-2EAB6380A87A}" destId="{CF2F1DC2-8CE3-C940-862F-F083A4256BCE}" srcOrd="0" destOrd="5" presId="urn:microsoft.com/office/officeart/2005/8/layout/hProcess10"/>
    <dgm:cxn modelId="{91A14540-01A6-AA4A-93A5-758F93226B49}" srcId="{AB82A8E7-6245-5F42-AC88-9B3236698422}" destId="{E019DC78-F777-5249-B300-5DEDE4510BD0}" srcOrd="1" destOrd="0" parTransId="{4445A9D1-770D-A949-BE03-95061D8FEB2D}" sibTransId="{A8B26DCA-3BEE-8547-AE7C-6E3E6493D189}"/>
    <dgm:cxn modelId="{890FFD40-4AA5-8545-BF26-D2FA225C2C20}" type="presOf" srcId="{DD5AE46E-52BD-9E47-919D-56E1636871C6}" destId="{0AF4B980-18D7-D043-A012-09B5631AB921}" srcOrd="0" destOrd="1" presId="urn:microsoft.com/office/officeart/2005/8/layout/hProcess10"/>
    <dgm:cxn modelId="{AE51EA41-3ED8-8A44-B463-9A4A647D1D50}" type="presOf" srcId="{6A38454A-74DC-8544-901B-A2E6F322214D}" destId="{CF2F1DC2-8CE3-C940-862F-F083A4256BCE}" srcOrd="0" destOrd="3" presId="urn:microsoft.com/office/officeart/2005/8/layout/hProcess10"/>
    <dgm:cxn modelId="{BDB20847-1C3B-3F4C-8A15-05A67AD12EB9}" srcId="{D1FC1996-EF10-104D-8C5C-9D35811EC7F1}" destId="{AB82A8E7-6245-5F42-AC88-9B3236698422}" srcOrd="1" destOrd="0" parTransId="{5B528152-7433-AE4E-BF48-616CC91D3608}" sibTransId="{56733BCB-4272-D748-BC68-91660327B3C9}"/>
    <dgm:cxn modelId="{EBF50A4A-9805-C740-B3D7-E6CF0316779F}" srcId="{B0572AAA-4E2D-134D-823B-7477667E1D7F}" destId="{FD82103C-AB08-9D40-9401-04AA1E522EE6}" srcOrd="2" destOrd="0" parTransId="{320465AA-E656-A044-A640-755F46813B10}" sibTransId="{07B28E49-8960-3644-9FAA-947B6AF0BD96}"/>
    <dgm:cxn modelId="{C17B194D-2B88-0746-B622-E00FBDAC85BC}" srcId="{EA9B516A-7BA0-014F-9619-3DFD53CA3A67}" destId="{6A38454A-74DC-8544-901B-A2E6F322214D}" srcOrd="0" destOrd="0" parTransId="{9CF80114-1DBA-7C40-8DD9-E91CDBD20C82}" sibTransId="{41B3739E-51BF-8E4E-860B-68AF75F80347}"/>
    <dgm:cxn modelId="{6886B74D-6542-8B4D-B9E9-55DB4BE691F4}" type="presOf" srcId="{96DB81EA-48B2-934D-8664-6F7A906D026E}" destId="{0AF4B980-18D7-D043-A012-09B5631AB921}" srcOrd="0" destOrd="2" presId="urn:microsoft.com/office/officeart/2005/8/layout/hProcess10"/>
    <dgm:cxn modelId="{AE7C8453-886A-034A-B64B-B38F56218E00}" srcId="{AB82A8E7-6245-5F42-AC88-9B3236698422}" destId="{57A876C5-F5BB-164F-8B98-9174846303B1}" srcOrd="2" destOrd="0" parTransId="{E14508B4-B5C7-B145-93D4-C1F1673EF856}" sibTransId="{F4857D6A-1B7A-E841-9E60-F6D6E21EE9FC}"/>
    <dgm:cxn modelId="{95633254-E523-8F4B-9CAF-D01D84B9EFDF}" type="presOf" srcId="{AB82A8E7-6245-5F42-AC88-9B3236698422}" destId="{5DFFD711-01F5-5D47-A2D0-750CAF8579AC}" srcOrd="0" destOrd="0" presId="urn:microsoft.com/office/officeart/2005/8/layout/hProcess10"/>
    <dgm:cxn modelId="{44C0F656-6A02-CC43-A19E-978741EB8D4C}" srcId="{DD5AE46E-52BD-9E47-919D-56E1636871C6}" destId="{96DB81EA-48B2-934D-8664-6F7A906D026E}" srcOrd="0" destOrd="0" parTransId="{45FF18CD-6537-334E-B06B-2DE73B099E51}" sibTransId="{C440F8F0-80B9-7141-9284-3386D3FCD7BC}"/>
    <dgm:cxn modelId="{8C65EE5D-1CD6-9C46-8866-C1A9A30E5DB9}" srcId="{B0572AAA-4E2D-134D-823B-7477667E1D7F}" destId="{EA9B516A-7BA0-014F-9619-3DFD53CA3A67}" srcOrd="1" destOrd="0" parTransId="{A6454FB0-B669-264D-AC36-2D24379BB237}" sibTransId="{C8C2A878-BD40-844C-B622-1B232A8965F2}"/>
    <dgm:cxn modelId="{67406265-70BE-9F46-B99F-4515C36D22C1}" type="presOf" srcId="{98533013-BC17-DC46-BB04-0E31FA4CA940}" destId="{4854EA00-2A39-F24D-8A28-C1C4E0D9BF83}" srcOrd="1" destOrd="0" presId="urn:microsoft.com/office/officeart/2005/8/layout/hProcess10"/>
    <dgm:cxn modelId="{06030A6E-177A-4849-A1C0-1B421A121A39}" type="presOf" srcId="{D1FC1996-EF10-104D-8C5C-9D35811EC7F1}" destId="{E89DCF74-6489-F64B-AAE6-5D57DA4E1C9D}" srcOrd="0" destOrd="0" presId="urn:microsoft.com/office/officeart/2005/8/layout/hProcess10"/>
    <dgm:cxn modelId="{5CD70D6E-1261-8342-A320-FA10E93FEEBF}" type="presOf" srcId="{6E6BF8A3-E129-DB44-AF80-693D944BB33A}" destId="{CF2F1DC2-8CE3-C940-862F-F083A4256BCE}" srcOrd="0" destOrd="1" presId="urn:microsoft.com/office/officeart/2005/8/layout/hProcess10"/>
    <dgm:cxn modelId="{6EBD836E-25A3-E448-A67A-23ABA9FF29F9}" srcId="{B0572AAA-4E2D-134D-823B-7477667E1D7F}" destId="{6E6BF8A3-E129-DB44-AF80-693D944BB33A}" srcOrd="0" destOrd="0" parTransId="{7532C1C5-DCAB-6F41-B9ED-635A2DDBEF01}" sibTransId="{B6075869-98F2-8F4A-80F1-CE2A171C757E}"/>
    <dgm:cxn modelId="{EF874472-A211-3349-91F6-00E1588FE4D1}" srcId="{AB82A8E7-6245-5F42-AC88-9B3236698422}" destId="{689D72C8-BE89-6847-9735-00F124B9B973}" srcOrd="0" destOrd="0" parTransId="{EA6876A6-F1FF-FD4E-B97A-1EFD5E394F23}" sibTransId="{C4786A18-F03A-FE41-847E-256DCB76DFFD}"/>
    <dgm:cxn modelId="{7DE67482-7F96-D94A-AC01-B1D88FA94A2B}" srcId="{689D72C8-BE89-6847-9735-00F124B9B973}" destId="{9321738F-A570-A44F-8392-8441B3C89566}" srcOrd="0" destOrd="0" parTransId="{B342EAA6-12A0-024D-90C3-F71CF4548A0D}" sibTransId="{8A54E259-F4BB-AE46-8370-4C18B01E0FF9}"/>
    <dgm:cxn modelId="{D958A389-87EF-FE4E-B3B3-452D022D1039}" srcId="{D1FC1996-EF10-104D-8C5C-9D35811EC7F1}" destId="{D5959E78-4ECF-F149-858E-AF7757BC6CC2}" srcOrd="2" destOrd="0" parTransId="{CF237F62-3386-5D4A-B79B-EC8B10B1D597}" sibTransId="{4E718DB4-16F9-D04F-B7AB-4646F3E56346}"/>
    <dgm:cxn modelId="{223A3A8A-20EC-8B43-BCD4-9E9D37C40DE9}" type="presOf" srcId="{E019DC78-F777-5249-B300-5DEDE4510BD0}" destId="{5DFFD711-01F5-5D47-A2D0-750CAF8579AC}" srcOrd="0" destOrd="3" presId="urn:microsoft.com/office/officeart/2005/8/layout/hProcess10"/>
    <dgm:cxn modelId="{296C8596-9E0A-C643-A039-3B256E6B13DB}" type="presOf" srcId="{56733BCB-4272-D748-BC68-91660327B3C9}" destId="{48F43995-AF07-2042-A6F4-C2034EA3CB38}" srcOrd="1" destOrd="0" presId="urn:microsoft.com/office/officeart/2005/8/layout/hProcess10"/>
    <dgm:cxn modelId="{4FF9C8A0-ACA5-1E4B-BE05-D32657D3510E}" type="presOf" srcId="{56733BCB-4272-D748-BC68-91660327B3C9}" destId="{70F1B55F-7DDC-464A-856A-E3930A4450AF}" srcOrd="0" destOrd="0" presId="urn:microsoft.com/office/officeart/2005/8/layout/hProcess10"/>
    <dgm:cxn modelId="{08395DAD-6CCF-834B-8F63-9B192B02CF2A}" type="presOf" srcId="{0136896F-D810-7547-8DFD-8B541C6FF042}" destId="{0AF4B980-18D7-D043-A012-09B5631AB921}" srcOrd="0" destOrd="3" presId="urn:microsoft.com/office/officeart/2005/8/layout/hProcess10"/>
    <dgm:cxn modelId="{289958B1-1F4A-5B44-B97C-627CE90E8FF9}" srcId="{AB82A8E7-6245-5F42-AC88-9B3236698422}" destId="{AF4CBC3B-8B0C-BC48-B529-CF3F18E5CB74}" srcOrd="3" destOrd="0" parTransId="{9A2DCB2B-E437-8645-9AB0-B584048C1404}" sibTransId="{8AB2744E-B0E8-D748-AB0C-30325BC70F9D}"/>
    <dgm:cxn modelId="{72FED0CA-C84B-8E47-ACE7-40CC4E08DB2C}" type="presOf" srcId="{9321738F-A570-A44F-8392-8441B3C89566}" destId="{5DFFD711-01F5-5D47-A2D0-750CAF8579AC}" srcOrd="0" destOrd="2" presId="urn:microsoft.com/office/officeart/2005/8/layout/hProcess10"/>
    <dgm:cxn modelId="{242517CC-69CD-B24B-9949-65E2DC576915}" type="presOf" srcId="{EA9B516A-7BA0-014F-9619-3DFD53CA3A67}" destId="{CF2F1DC2-8CE3-C940-862F-F083A4256BCE}" srcOrd="0" destOrd="2" presId="urn:microsoft.com/office/officeart/2005/8/layout/hProcess10"/>
    <dgm:cxn modelId="{8796F8D4-8CF9-3648-89DD-08F48C12C007}" type="presOf" srcId="{689D72C8-BE89-6847-9735-00F124B9B973}" destId="{5DFFD711-01F5-5D47-A2D0-750CAF8579AC}" srcOrd="0" destOrd="1" presId="urn:microsoft.com/office/officeart/2005/8/layout/hProcess10"/>
    <dgm:cxn modelId="{5642AAD6-83A4-4449-ADA1-E3B1AD680C2D}" srcId="{B0572AAA-4E2D-134D-823B-7477667E1D7F}" destId="{F8C9F56A-D238-A349-B4EC-2EAB6380A87A}" srcOrd="3" destOrd="0" parTransId="{2E218435-7495-7B4F-9A8D-5E192A645DAB}" sibTransId="{9BBE7F15-8E58-834A-8D51-56F0691928CE}"/>
    <dgm:cxn modelId="{812A65EB-2E23-5744-B2D2-861C9CEB73EA}" type="presOf" srcId="{98533013-BC17-DC46-BB04-0E31FA4CA940}" destId="{F02E26E7-411B-EA4C-BB21-552ECBFC528B}" srcOrd="0" destOrd="0" presId="urn:microsoft.com/office/officeart/2005/8/layout/hProcess10"/>
    <dgm:cxn modelId="{F653C6F2-4724-6540-8124-095E2903B78B}" type="presOf" srcId="{D5959E78-4ECF-F149-858E-AF7757BC6CC2}" destId="{0AF4B980-18D7-D043-A012-09B5631AB921}" srcOrd="0" destOrd="0" presId="urn:microsoft.com/office/officeart/2005/8/layout/hProcess10"/>
    <dgm:cxn modelId="{0D8DE8F4-5F1E-BB40-BAE9-CFDAAA1B7424}" type="presOf" srcId="{B0572AAA-4E2D-134D-823B-7477667E1D7F}" destId="{CF2F1DC2-8CE3-C940-862F-F083A4256BCE}" srcOrd="0" destOrd="0" presId="urn:microsoft.com/office/officeart/2005/8/layout/hProcess10"/>
    <dgm:cxn modelId="{FD587BFC-CE1F-F74D-A308-98B2F655DF52}" srcId="{D5959E78-4ECF-F149-858E-AF7757BC6CC2}" destId="{DD5AE46E-52BD-9E47-919D-56E1636871C6}" srcOrd="0" destOrd="0" parTransId="{1ABED8CB-C32E-1841-88B5-28C61715F173}" sibTransId="{3B510AD7-5C59-4648-8AF6-63F023CDD300}"/>
    <dgm:cxn modelId="{DC9112FE-1B54-8448-8377-3B9ACED7EC54}" type="presOf" srcId="{AF4CBC3B-8B0C-BC48-B529-CF3F18E5CB74}" destId="{5DFFD711-01F5-5D47-A2D0-750CAF8579AC}" srcOrd="0" destOrd="5" presId="urn:microsoft.com/office/officeart/2005/8/layout/hProcess10"/>
    <dgm:cxn modelId="{DFD25717-E880-3E4E-8664-9E46674CE595}" type="presParOf" srcId="{E89DCF74-6489-F64B-AAE6-5D57DA4E1C9D}" destId="{BB512839-04C8-9546-8C05-334B594694E1}" srcOrd="0" destOrd="0" presId="urn:microsoft.com/office/officeart/2005/8/layout/hProcess10"/>
    <dgm:cxn modelId="{3210B120-4942-5F45-97C4-712C759EDD7D}" type="presParOf" srcId="{BB512839-04C8-9546-8C05-334B594694E1}" destId="{4FE66865-7ECE-CF45-BDA0-41E65D5EDCD1}" srcOrd="0" destOrd="0" presId="urn:microsoft.com/office/officeart/2005/8/layout/hProcess10"/>
    <dgm:cxn modelId="{06C2EFB5-A62B-7448-9BDF-B5C9698B43B3}" type="presParOf" srcId="{BB512839-04C8-9546-8C05-334B594694E1}" destId="{CF2F1DC2-8CE3-C940-862F-F083A4256BCE}" srcOrd="1" destOrd="0" presId="urn:microsoft.com/office/officeart/2005/8/layout/hProcess10"/>
    <dgm:cxn modelId="{E9CC5A3F-1B0A-D140-8154-0201A9A8DEE7}" type="presParOf" srcId="{E89DCF74-6489-F64B-AAE6-5D57DA4E1C9D}" destId="{F02E26E7-411B-EA4C-BB21-552ECBFC528B}" srcOrd="1" destOrd="0" presId="urn:microsoft.com/office/officeart/2005/8/layout/hProcess10"/>
    <dgm:cxn modelId="{6A69DB0F-EF86-4A46-ACBD-0EB1AF4B650F}" type="presParOf" srcId="{F02E26E7-411B-EA4C-BB21-552ECBFC528B}" destId="{4854EA00-2A39-F24D-8A28-C1C4E0D9BF83}" srcOrd="0" destOrd="0" presId="urn:microsoft.com/office/officeart/2005/8/layout/hProcess10"/>
    <dgm:cxn modelId="{0E6FE131-F36A-EA43-9E7A-668D610BA513}" type="presParOf" srcId="{E89DCF74-6489-F64B-AAE6-5D57DA4E1C9D}" destId="{2171430E-B874-7941-8FFD-75BD31668920}" srcOrd="2" destOrd="0" presId="urn:microsoft.com/office/officeart/2005/8/layout/hProcess10"/>
    <dgm:cxn modelId="{A2F0CBD6-BE52-D943-A52D-94CEE459CC16}" type="presParOf" srcId="{2171430E-B874-7941-8FFD-75BD31668920}" destId="{2FAFB1D1-BEBA-6F42-B7A1-C1C073427B47}" srcOrd="0" destOrd="0" presId="urn:microsoft.com/office/officeart/2005/8/layout/hProcess10"/>
    <dgm:cxn modelId="{E7FEDF35-5216-9A4F-A4CA-F37CA056440D}" type="presParOf" srcId="{2171430E-B874-7941-8FFD-75BD31668920}" destId="{5DFFD711-01F5-5D47-A2D0-750CAF8579AC}" srcOrd="1" destOrd="0" presId="urn:microsoft.com/office/officeart/2005/8/layout/hProcess10"/>
    <dgm:cxn modelId="{B9274F69-29F2-C64D-BDB8-0BBDFD484C29}" type="presParOf" srcId="{E89DCF74-6489-F64B-AAE6-5D57DA4E1C9D}" destId="{70F1B55F-7DDC-464A-856A-E3930A4450AF}" srcOrd="3" destOrd="0" presId="urn:microsoft.com/office/officeart/2005/8/layout/hProcess10"/>
    <dgm:cxn modelId="{D150BF6B-95EF-A147-A5E3-C81F2103D0F4}" type="presParOf" srcId="{70F1B55F-7DDC-464A-856A-E3930A4450AF}" destId="{48F43995-AF07-2042-A6F4-C2034EA3CB38}" srcOrd="0" destOrd="0" presId="urn:microsoft.com/office/officeart/2005/8/layout/hProcess10"/>
    <dgm:cxn modelId="{D0C45EBD-B62D-E946-8AD9-B93A2F99D66F}" type="presParOf" srcId="{E89DCF74-6489-F64B-AAE6-5D57DA4E1C9D}" destId="{23CAB67C-2A2B-6D4A-AC58-E77CAF9D0BBD}" srcOrd="4" destOrd="0" presId="urn:microsoft.com/office/officeart/2005/8/layout/hProcess10"/>
    <dgm:cxn modelId="{F3C03896-01BB-C947-96BB-3BCBA9610CB1}" type="presParOf" srcId="{23CAB67C-2A2B-6D4A-AC58-E77CAF9D0BBD}" destId="{BE87CB74-2BD0-014A-BD58-6498D8D192BA}" srcOrd="0" destOrd="0" presId="urn:microsoft.com/office/officeart/2005/8/layout/hProcess10"/>
    <dgm:cxn modelId="{DB0CA1E8-D293-4B49-B8B7-F0AF226C4A7B}" type="presParOf" srcId="{23CAB67C-2A2B-6D4A-AC58-E77CAF9D0BBD}" destId="{0AF4B980-18D7-D043-A012-09B5631AB921}" srcOrd="1" destOrd="0" presId="urn:microsoft.com/office/officeart/2005/8/layout/hProcess10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66865-7ECE-CF45-BDA0-41E65D5EDCD1}">
      <dsp:nvSpPr>
        <dsp:cNvPr id="0" name=""/>
        <dsp:cNvSpPr/>
      </dsp:nvSpPr>
      <dsp:spPr>
        <a:xfrm>
          <a:off x="5752" y="188165"/>
          <a:ext cx="2710324" cy="2710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31750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2F1DC2-8CE3-C940-862F-F083A4256BCE}">
      <dsp:nvSpPr>
        <dsp:cNvPr id="0" name=""/>
        <dsp:cNvSpPr/>
      </dsp:nvSpPr>
      <dsp:spPr>
        <a:xfrm>
          <a:off x="446968" y="1531876"/>
          <a:ext cx="2710324" cy="3275291"/>
        </a:xfrm>
        <a:prstGeom prst="rect">
          <a:avLst/>
        </a:prstGeom>
        <a:solidFill>
          <a:schemeClr val="accent3"/>
        </a:solidFill>
        <a:ln w="31750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91440" bIns="9144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Clean the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Removed all observations that had missing values (NAs) for </a:t>
          </a:r>
          <a:r>
            <a:rPr lang="en-US" sz="1800" b="1" kern="1200"/>
            <a:t>ppm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Adjusted missing values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/>
            <a:t>Example: changed state=‘USA’ to ‘Unknown’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Removed obs with Price (ppm) = 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</dsp:txBody>
      <dsp:txXfrm>
        <a:off x="446968" y="1531876"/>
        <a:ext cx="2710324" cy="3275291"/>
      </dsp:txXfrm>
    </dsp:sp>
    <dsp:sp modelId="{F02E26E7-411B-EA4C-BB21-552ECBFC528B}">
      <dsp:nvSpPr>
        <dsp:cNvPr id="0" name=""/>
        <dsp:cNvSpPr/>
      </dsp:nvSpPr>
      <dsp:spPr>
        <a:xfrm>
          <a:off x="3238145" y="1217700"/>
          <a:ext cx="522068" cy="65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38145" y="1347951"/>
        <a:ext cx="365448" cy="390751"/>
      </dsp:txXfrm>
    </dsp:sp>
    <dsp:sp modelId="{2FAFB1D1-BEBA-6F42-B7A1-C1C073427B47}">
      <dsp:nvSpPr>
        <dsp:cNvPr id="0" name=""/>
        <dsp:cNvSpPr/>
      </dsp:nvSpPr>
      <dsp:spPr>
        <a:xfrm>
          <a:off x="4207700" y="188165"/>
          <a:ext cx="2710324" cy="271032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31750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FFD711-01F5-5D47-A2D0-750CAF8579AC}">
      <dsp:nvSpPr>
        <dsp:cNvPr id="0" name=""/>
        <dsp:cNvSpPr/>
      </dsp:nvSpPr>
      <dsp:spPr>
        <a:xfrm>
          <a:off x="4648916" y="1531876"/>
          <a:ext cx="2710324" cy="3275291"/>
        </a:xfrm>
        <a:prstGeom prst="rect">
          <a:avLst/>
        </a:prstGeom>
        <a:solidFill>
          <a:schemeClr val="accent3"/>
        </a:solidFill>
        <a:ln w="31750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91440" bIns="914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Fit a linear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Validated assumptions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Tried transformations for the response variable: sqrt, quadratic, etc.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Checked for outliers and multicollinearity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Selected variables using Stepwise with AIC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Validated selected variables were significant</a:t>
          </a:r>
        </a:p>
      </dsp:txBody>
      <dsp:txXfrm>
        <a:off x="4648916" y="1531876"/>
        <a:ext cx="2710324" cy="3275291"/>
      </dsp:txXfrm>
    </dsp:sp>
    <dsp:sp modelId="{70F1B55F-7DDC-464A-856A-E3930A4450AF}">
      <dsp:nvSpPr>
        <dsp:cNvPr id="0" name=""/>
        <dsp:cNvSpPr/>
      </dsp:nvSpPr>
      <dsp:spPr>
        <a:xfrm>
          <a:off x="7440093" y="1217700"/>
          <a:ext cx="522068" cy="651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440093" y="1347951"/>
        <a:ext cx="365448" cy="390751"/>
      </dsp:txXfrm>
    </dsp:sp>
    <dsp:sp modelId="{BE87CB74-2BD0-014A-BD58-6498D8D192BA}">
      <dsp:nvSpPr>
        <dsp:cNvPr id="0" name=""/>
        <dsp:cNvSpPr/>
      </dsp:nvSpPr>
      <dsp:spPr>
        <a:xfrm>
          <a:off x="8409648" y="188165"/>
          <a:ext cx="2710324" cy="2710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31750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F4B980-18D7-D043-A012-09B5631AB921}">
      <dsp:nvSpPr>
        <dsp:cNvPr id="0" name=""/>
        <dsp:cNvSpPr/>
      </dsp:nvSpPr>
      <dsp:spPr>
        <a:xfrm>
          <a:off x="8850863" y="1531876"/>
          <a:ext cx="2710324" cy="3275291"/>
        </a:xfrm>
        <a:prstGeom prst="rect">
          <a:avLst/>
        </a:prstGeom>
        <a:solidFill>
          <a:schemeClr val="accent3"/>
        </a:solidFill>
        <a:ln w="31750" cap="flat" cmpd="sng" algn="ctr">
          <a:noFill/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91440" bIns="914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Fit a hierarchical linear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Tested if grouping by Region helped explain variation better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/>
            <a:t>It did not!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Tested in random slopes helped explain variation better </a:t>
          </a:r>
        </a:p>
      </dsp:txBody>
      <dsp:txXfrm>
        <a:off x="8850863" y="1531876"/>
        <a:ext cx="2710324" cy="3275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6D075-F20D-5041-B4BE-17353F35FADC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F563E-085F-8A41-8289-1E664270D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4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Holding all variables at the baseline, employees who received the training would have an increase in the difference in wage between 1974-1978 of ~$2573. That is significant evidence that employees who receive the training tend to earn higher wages than workers who do not receive job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Wight 95% confidence, the increase in wage difference is between ~$ 1075 and $ 3170.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Being married has a negative effect of about $1800 in the wage difference between those years (holding all other variables at the baseline).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Age also has a negative effect in the wage difference. For each additional year of age, the wage difference is approx.. $ 202 less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However, considering an employee who did receive training, for each year he ages,  he will have + $ 2573 - $ 202 + $ 295 = $ 2666 extra wage compared to an employee who is not getting trained and has the average age, 27 y/o, (intercept since we centered age), keeping other variables constant.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563E-085F-8A41-8289-1E664270D3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Holding all variables at the baseline, employees who received the training would have an increase in the difference in wage between 1974-1978 of ~$2573. That is significant evidence that employees who receive the training tend to earn higher wages than workers who do not receive job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Wight 95% confidence, the increase in wage difference is between ~$ 1075 and $ 3170.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Being married has a negative effect of about $1800 in the wage difference between those years (holding all other variables at the baseline).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Age also has a negative effect in the wage difference. For each additional year of age, the wage difference is approx.. $ 202 less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However, considering an employee who did receive training, for each year he ages,  he will have + $ 2573 - $ 202 + $ 295 = $ 2666 extra wage compared to an employee who is not getting trained and has the average age, 27 y/o, (intercept since we centered age), keeping other variables constant.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563E-085F-8A41-8289-1E664270D3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2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563E-085F-8A41-8289-1E664270D3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9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Holding all variables at the baseline, employees who received the training would have an increase in the difference in wage between 1974-1978 of ~$2573. That is significant evidence that employees who receive the training tend to earn higher wages than workers who do not receive job training.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Wight 95% confidence, the increase in wage difference is between ~$ 1075 and $ 3170.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Being married has a negative effect of about $1800 in the wage difference between those years (holding all other variables at the baseline).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Age also has a negative effect in the wage difference. For each additional year of age, the wage difference is approx.. $ 202 less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However, considering an employee who did receive training, for each year he ages,  he will have + $ 2573 - $ 202 + $ 295 = $ 2666 extra wage compared to an employee who is not getting trained and has the average age, 27 y/o, (intercept since we centered age), keeping other variables constant.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563E-085F-8A41-8289-1E664270D3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AF563E-085F-8A41-8289-1E664270D3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1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0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3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29" y="245904"/>
            <a:ext cx="11648150" cy="749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5" y="1959430"/>
            <a:ext cx="11136085" cy="37805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BA118-E712-AC42-BA21-625531D96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004" y="1057715"/>
            <a:ext cx="11633200" cy="31908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>
            <a:lvl1pPr marL="0" indent="0" algn="ctr">
              <a:buNone/>
              <a:defRPr b="0" i="1">
                <a:ln>
                  <a:noFill/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82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0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1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5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4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9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42FFE39-E687-3E48-AA60-7EF5CF47386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EE9F89D-AF7B-EB47-A856-044BECA9F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8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gabuse.gov/drug-topics/opioids/opioid-summaries-by-sta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gabuse.gov/drug-topics/opioids/opioid-summaries-by-st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1D9D-392F-C648-BEF8-29691EB72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cap="small" dirty="0"/>
              <a:t>Part I: StreetRx</a:t>
            </a:r>
            <a:br>
              <a:rPr lang="en-US" cap="small" dirty="0"/>
            </a:br>
            <a:r>
              <a:rPr lang="en-US" dirty="0"/>
              <a:t>exploring heterogeneity in pricing of morphine by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B2637-4E2D-2A41-98BC-395AD10EE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7306" y="4352544"/>
            <a:ext cx="6074229" cy="1925792"/>
          </a:xfrm>
        </p:spPr>
        <p:txBody>
          <a:bodyPr>
            <a:normAutofit/>
          </a:bodyPr>
          <a:lstStyle/>
          <a:p>
            <a:r>
              <a:rPr lang="en-US" b="1" dirty="0"/>
              <a:t>Team 3 Green</a:t>
            </a:r>
          </a:p>
          <a:p>
            <a:r>
              <a:rPr lang="en-US" dirty="0"/>
              <a:t>Abhijith Tammanagari, Clarissa Ache, Marlyne Hakizimana, Shufan Xia, Tigran Harutyunyan</a:t>
            </a:r>
          </a:p>
        </p:txBody>
      </p:sp>
    </p:spTree>
    <p:extLst>
      <p:ext uri="{BB962C8B-B14F-4D97-AF65-F5344CB8AC3E}">
        <p14:creationId xmlns:p14="http://schemas.microsoft.com/office/powerpoint/2010/main" val="333722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&amp; Findings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637883-131F-BB4D-9742-A8AFE4D6A37E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8753E-F656-CC4F-B1D3-C9809CE17B0F}"/>
              </a:ext>
            </a:extLst>
          </p:cNvPr>
          <p:cNvSpPr/>
          <p:nvPr/>
        </p:nvSpPr>
        <p:spPr>
          <a:xfrm>
            <a:off x="7809495" y="1157442"/>
            <a:ext cx="4069976" cy="2543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WHICH STATES HAVE HIGHER AND LOWER PRICES OF MORPHINE?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A972D4B-0638-B446-BFDE-75CE824DC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37209"/>
              </p:ext>
            </p:extLst>
          </p:nvPr>
        </p:nvGraphicFramePr>
        <p:xfrm>
          <a:off x="8164829" y="1795181"/>
          <a:ext cx="3500457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297">
                  <a:extLst>
                    <a:ext uri="{9D8B030D-6E8A-4147-A177-3AD203B41FA5}">
                      <a16:colId xmlns:a16="http://schemas.microsoft.com/office/drawing/2014/main" val="1657648731"/>
                    </a:ext>
                  </a:extLst>
                </a:gridCol>
                <a:gridCol w="1518580">
                  <a:extLst>
                    <a:ext uri="{9D8B030D-6E8A-4147-A177-3AD203B41FA5}">
                      <a16:colId xmlns:a16="http://schemas.microsoft.com/office/drawing/2014/main" val="2011475068"/>
                    </a:ext>
                  </a:extLst>
                </a:gridCol>
                <a:gridCol w="1518580">
                  <a:extLst>
                    <a:ext uri="{9D8B030D-6E8A-4147-A177-3AD203B41FA5}">
                      <a16:colId xmlns:a16="http://schemas.microsoft.com/office/drawing/2014/main" val="3475095952"/>
                    </a:ext>
                  </a:extLst>
                </a:gridCol>
              </a:tblGrid>
              <a:tr h="814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State / Territory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(Intercept)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61839"/>
                  </a:ext>
                </a:extLst>
              </a:tr>
              <a:tr h="8144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4</a:t>
                      </a:r>
                    </a:p>
                  </a:txBody>
                  <a:tcPr marL="9525" marR="9525" marT="9525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Massachusetts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$         0.47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07198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Tennessee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05147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West Virginia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091057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Oklahoma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46904"/>
                  </a:ext>
                </a:extLst>
              </a:tr>
              <a:tr h="8144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4</a:t>
                      </a:r>
                    </a:p>
                  </a:txBody>
                  <a:tcPr marL="9525" marR="9525" marT="9525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Arizona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83501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Illinois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512138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California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025673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Michigan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482817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EC9F71F4-D66E-9D4A-8A40-2D416A4BBF41}"/>
              </a:ext>
            </a:extLst>
          </p:cNvPr>
          <p:cNvGrpSpPr/>
          <p:nvPr/>
        </p:nvGrpSpPr>
        <p:grpSpPr>
          <a:xfrm>
            <a:off x="7997688" y="1954704"/>
            <a:ext cx="0" cy="1572122"/>
            <a:chOff x="7950993" y="4579557"/>
            <a:chExt cx="0" cy="15721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ED97449-659D-B34B-9515-2397E20D4EBF}"/>
                </a:ext>
              </a:extLst>
            </p:cNvPr>
            <p:cNvCxnSpPr/>
            <p:nvPr/>
          </p:nvCxnSpPr>
          <p:spPr>
            <a:xfrm flipV="1">
              <a:off x="7950993" y="4579557"/>
              <a:ext cx="0" cy="733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7DB7211-DA95-314C-9825-5064BA203DD4}"/>
                </a:ext>
              </a:extLst>
            </p:cNvPr>
            <p:cNvCxnSpPr>
              <a:cxnSpLocks/>
            </p:cNvCxnSpPr>
            <p:nvPr/>
          </p:nvCxnSpPr>
          <p:spPr>
            <a:xfrm>
              <a:off x="7950993" y="5418648"/>
              <a:ext cx="0" cy="733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04C07E3-14CE-A149-B95F-A11FDD4132B1}"/>
              </a:ext>
            </a:extLst>
          </p:cNvPr>
          <p:cNvSpPr txBox="1"/>
          <p:nvPr/>
        </p:nvSpPr>
        <p:spPr>
          <a:xfrm>
            <a:off x="312529" y="6432207"/>
            <a:ext cx="712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https://www.drugabuse.gov/drug-topics/opioids/opioid-summaries-by-state</a:t>
            </a:r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50DC7E-DED3-0244-A3F9-79596F16ADA0}"/>
              </a:ext>
            </a:extLst>
          </p:cNvPr>
          <p:cNvSpPr/>
          <p:nvPr/>
        </p:nvSpPr>
        <p:spPr>
          <a:xfrm>
            <a:off x="7809495" y="3807204"/>
            <a:ext cx="4069976" cy="274868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HOW DOES THE PRICE CHANGE BY CONCENTRATION (</a:t>
            </a:r>
            <a:r>
              <a:rPr lang="en-US" sz="1600" b="1" dirty="0" err="1"/>
              <a:t>mgstr_c</a:t>
            </a:r>
            <a:r>
              <a:rPr lang="en-US" sz="1600" b="1" dirty="0"/>
              <a:t>) IN DIFFERENT STATES?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E140699-2E43-0948-9DB2-54918CF2E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11122"/>
              </p:ext>
            </p:extLst>
          </p:nvPr>
        </p:nvGraphicFramePr>
        <p:xfrm>
          <a:off x="8072289" y="4644357"/>
          <a:ext cx="3544389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2010">
                  <a:extLst>
                    <a:ext uri="{9D8B030D-6E8A-4147-A177-3AD203B41FA5}">
                      <a16:colId xmlns:a16="http://schemas.microsoft.com/office/drawing/2014/main" val="2011475068"/>
                    </a:ext>
                  </a:extLst>
                </a:gridCol>
                <a:gridCol w="2272379">
                  <a:extLst>
                    <a:ext uri="{9D8B030D-6E8A-4147-A177-3AD203B41FA5}">
                      <a16:colId xmlns:a16="http://schemas.microsoft.com/office/drawing/2014/main" val="3475095952"/>
                    </a:ext>
                  </a:extLst>
                </a:gridCol>
              </a:tblGrid>
              <a:tr h="161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State / Territory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Effect of Concentration 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mgstr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61839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Massachusetts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07198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Tennessee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05147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West Virginia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091057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Oklahoma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46904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Arizona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83501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Illinois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512138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California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025673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Michigan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48281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CFBFA65-FFEF-AA49-BBDB-FD78B79E8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1"/>
          <a:stretch/>
        </p:blipFill>
        <p:spPr>
          <a:xfrm>
            <a:off x="745653" y="1391623"/>
            <a:ext cx="6494809" cy="4977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3F3E-D0DE-A14E-A4A5-C3C5CBC97C55}"/>
              </a:ext>
            </a:extLst>
          </p:cNvPr>
          <p:cNvSpPr txBox="1"/>
          <p:nvPr/>
        </p:nvSpPr>
        <p:spPr>
          <a:xfrm>
            <a:off x="635775" y="1110503"/>
            <a:ext cx="671456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Random Effects for each U.S. state or territory in average price per mg of Morphine (ppm) and the effect of Concentration (</a:t>
            </a:r>
            <a:r>
              <a:rPr lang="en-US" sz="1600" b="1" dirty="0" err="1"/>
              <a:t>mgstr_c</a:t>
            </a:r>
            <a:r>
              <a:rPr lang="en-US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402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&amp; Findings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637883-131F-BB4D-9742-A8AFE4D6A37E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F9810-0676-D14A-92DF-79C4450F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05" y="1157231"/>
            <a:ext cx="5783471" cy="54548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59ED13-5CCA-564F-8101-D20B8191A4D2}"/>
              </a:ext>
            </a:extLst>
          </p:cNvPr>
          <p:cNvSpPr/>
          <p:nvPr/>
        </p:nvSpPr>
        <p:spPr>
          <a:xfrm>
            <a:off x="7809495" y="3807204"/>
            <a:ext cx="4069976" cy="2748687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HOW DOES THE PRICE CHANGE BY CONCENTRATION (</a:t>
            </a:r>
            <a:r>
              <a:rPr lang="en-US" sz="1600" b="1" dirty="0" err="1"/>
              <a:t>mgstr_c</a:t>
            </a:r>
            <a:r>
              <a:rPr lang="en-US" sz="1600" b="1" dirty="0"/>
              <a:t>) IN DIFFERENT STATES?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857F664-D872-D84B-88A4-7753E9F7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38088"/>
              </p:ext>
            </p:extLst>
          </p:nvPr>
        </p:nvGraphicFramePr>
        <p:xfrm>
          <a:off x="8072289" y="4644357"/>
          <a:ext cx="3544389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2010">
                  <a:extLst>
                    <a:ext uri="{9D8B030D-6E8A-4147-A177-3AD203B41FA5}">
                      <a16:colId xmlns:a16="http://schemas.microsoft.com/office/drawing/2014/main" val="2011475068"/>
                    </a:ext>
                  </a:extLst>
                </a:gridCol>
                <a:gridCol w="2272379">
                  <a:extLst>
                    <a:ext uri="{9D8B030D-6E8A-4147-A177-3AD203B41FA5}">
                      <a16:colId xmlns:a16="http://schemas.microsoft.com/office/drawing/2014/main" val="3475095952"/>
                    </a:ext>
                  </a:extLst>
                </a:gridCol>
              </a:tblGrid>
              <a:tr h="161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State / Territory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Effect of Concentration 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mgstr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61839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Massachusetts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07198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Tennessee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05147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West Virginia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091057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Oklahoma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46904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Arizona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83501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Illinois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512138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California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025673"/>
                  </a:ext>
                </a:extLst>
              </a:tr>
              <a:tr h="72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Michigan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 </a:t>
                      </a:r>
                    </a:p>
                  </a:txBody>
                  <a:tcPr marL="9525" marR="9525" marT="9525" marB="0" anchor="b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482817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9094A-1919-E34D-A92A-0DA6F8BE5209}"/>
              </a:ext>
            </a:extLst>
          </p:cNvPr>
          <p:cNvCxnSpPr>
            <a:cxnSpLocks/>
          </p:cNvCxnSpPr>
          <p:nvPr/>
        </p:nvCxnSpPr>
        <p:spPr>
          <a:xfrm>
            <a:off x="2490651" y="1227909"/>
            <a:ext cx="0" cy="50509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4CC-9E27-4F45-B0DE-F806F8A0C40B}"/>
              </a:ext>
            </a:extLst>
          </p:cNvPr>
          <p:cNvSpPr/>
          <p:nvPr/>
        </p:nvSpPr>
        <p:spPr>
          <a:xfrm>
            <a:off x="7809495" y="1157442"/>
            <a:ext cx="4069976" cy="2543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600" b="1" dirty="0"/>
              <a:t>WHICH STATES HAVE HIGHER AND LOWER PRICES OF MORPHINE?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600" b="1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8BE6C05-F73F-7543-8822-DB08B21D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77262"/>
              </p:ext>
            </p:extLst>
          </p:nvPr>
        </p:nvGraphicFramePr>
        <p:xfrm>
          <a:off x="8164829" y="1795181"/>
          <a:ext cx="3500457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297">
                  <a:extLst>
                    <a:ext uri="{9D8B030D-6E8A-4147-A177-3AD203B41FA5}">
                      <a16:colId xmlns:a16="http://schemas.microsoft.com/office/drawing/2014/main" val="1657648731"/>
                    </a:ext>
                  </a:extLst>
                </a:gridCol>
                <a:gridCol w="1518580">
                  <a:extLst>
                    <a:ext uri="{9D8B030D-6E8A-4147-A177-3AD203B41FA5}">
                      <a16:colId xmlns:a16="http://schemas.microsoft.com/office/drawing/2014/main" val="2011475068"/>
                    </a:ext>
                  </a:extLst>
                </a:gridCol>
                <a:gridCol w="1518580">
                  <a:extLst>
                    <a:ext uri="{9D8B030D-6E8A-4147-A177-3AD203B41FA5}">
                      <a16:colId xmlns:a16="http://schemas.microsoft.com/office/drawing/2014/main" val="3475095952"/>
                    </a:ext>
                  </a:extLst>
                </a:gridCol>
              </a:tblGrid>
              <a:tr h="8144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State / Territory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(Intercept)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61839"/>
                  </a:ext>
                </a:extLst>
              </a:tr>
              <a:tr h="8144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4</a:t>
                      </a:r>
                    </a:p>
                  </a:txBody>
                  <a:tcPr marL="9525" marR="9525" marT="9525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Massachusetts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 $         0.47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07198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Tennessee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05147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West Virginia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091057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Oklahoma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0.44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546904"/>
                  </a:ext>
                </a:extLst>
              </a:tr>
              <a:tr h="81448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4</a:t>
                      </a:r>
                    </a:p>
                  </a:txBody>
                  <a:tcPr marL="9525" marR="9525" marT="9525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Arizona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83501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Illinois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512138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California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025673"/>
                  </a:ext>
                </a:extLst>
              </a:tr>
              <a:tr h="81448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Michigan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$         0.31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482817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DA374B39-0366-8B46-99A4-B3C36D243C01}"/>
              </a:ext>
            </a:extLst>
          </p:cNvPr>
          <p:cNvGrpSpPr/>
          <p:nvPr/>
        </p:nvGrpSpPr>
        <p:grpSpPr>
          <a:xfrm>
            <a:off x="7997688" y="1954704"/>
            <a:ext cx="0" cy="1572122"/>
            <a:chOff x="7950993" y="4579557"/>
            <a:chExt cx="0" cy="157212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B3A133-40B7-7E4A-9164-F1365FB48236}"/>
                </a:ext>
              </a:extLst>
            </p:cNvPr>
            <p:cNvCxnSpPr/>
            <p:nvPr/>
          </p:nvCxnSpPr>
          <p:spPr>
            <a:xfrm flipV="1">
              <a:off x="7950993" y="4579557"/>
              <a:ext cx="0" cy="733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878A2F-22D9-2E44-A2D6-E8BAD88BB691}"/>
                </a:ext>
              </a:extLst>
            </p:cNvPr>
            <p:cNvCxnSpPr>
              <a:cxnSpLocks/>
            </p:cNvCxnSpPr>
            <p:nvPr/>
          </p:nvCxnSpPr>
          <p:spPr>
            <a:xfrm>
              <a:off x="7950993" y="5418648"/>
              <a:ext cx="0" cy="7330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77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DE7E-ED79-5748-8450-66E96D49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limitations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8363-7518-AB4B-A4E6-A55FBFC65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35" y="1380067"/>
            <a:ext cx="11136085" cy="4359961"/>
          </a:xfrm>
        </p:spPr>
        <p:txBody>
          <a:bodyPr/>
          <a:lstStyle/>
          <a:p>
            <a:pPr fontAlgn="ctr"/>
            <a:r>
              <a:rPr lang="en-US" dirty="0"/>
              <a:t>There is still variation that we cannot explain by grouping by state or territory</a:t>
            </a:r>
          </a:p>
          <a:p>
            <a:pPr lvl="1" fontAlgn="ctr"/>
            <a:r>
              <a:rPr lang="en-US" dirty="0"/>
              <a:t>There are more variables that explain variation and we are not including in this model</a:t>
            </a:r>
          </a:p>
          <a:p>
            <a:pPr fontAlgn="ctr"/>
            <a:r>
              <a:rPr lang="en-US" dirty="0"/>
              <a:t>It is plausible that the normality assumption is satisfied. However, we have seen better QQ Plots.</a:t>
            </a:r>
          </a:p>
          <a:p>
            <a:pPr lvl="1" fontAlgn="ctr"/>
            <a:r>
              <a:rPr lang="en-US" dirty="0"/>
              <a:t>Different transformations of the response variable did not achieve any improvements</a:t>
            </a:r>
          </a:p>
          <a:p>
            <a:pPr lvl="1" fontAlgn="ctr"/>
            <a:r>
              <a:rPr lang="en-US" dirty="0"/>
              <a:t>More complicated transformation may have improved the Normality but we would have lost interpretation power (ex: double square root)</a:t>
            </a:r>
          </a:p>
          <a:p>
            <a:pPr fontAlgn="ctr"/>
            <a:r>
              <a:rPr lang="en-US" dirty="0"/>
              <a:t>The relationship between </a:t>
            </a:r>
            <a:r>
              <a:rPr lang="en-US" dirty="0" err="1"/>
              <a:t>mgstr</a:t>
            </a:r>
            <a:r>
              <a:rPr lang="en-US" dirty="0"/>
              <a:t> (concentration) and Price may not be perfectly linear </a:t>
            </a:r>
          </a:p>
          <a:p>
            <a:pPr lvl="1" fontAlgn="ctr"/>
            <a:r>
              <a:rPr lang="en-US" dirty="0"/>
              <a:t>The are no dose values from 120 to 200 mg</a:t>
            </a:r>
          </a:p>
          <a:p>
            <a:pPr fontAlgn="ctr"/>
            <a:r>
              <a:rPr lang="en-US" dirty="0"/>
              <a:t>Residuals are clustered around a range of values (-1.5, -1.0)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EC85C-C79C-2F4E-ACFD-FA7AB8863A9B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EE0DC-77E1-F147-8E71-15DF36AA16CF}"/>
              </a:ext>
            </a:extLst>
          </p:cNvPr>
          <p:cNvSpPr txBox="1"/>
          <p:nvPr/>
        </p:nvSpPr>
        <p:spPr>
          <a:xfrm>
            <a:off x="2534338" y="6221895"/>
            <a:ext cx="712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https://www.drugabuse.gov/drug-topics/opioids/opioid-summaries-by-state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995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8FB3-8B6B-984A-9CFD-E952FF51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0993F-AC72-174F-A1DE-8A9590964BAC}"/>
              </a:ext>
            </a:extLst>
          </p:cNvPr>
          <p:cNvSpPr txBox="1">
            <a:spLocks/>
          </p:cNvSpPr>
          <p:nvPr/>
        </p:nvSpPr>
        <p:spPr>
          <a:xfrm>
            <a:off x="525419" y="1277233"/>
            <a:ext cx="11136085" cy="51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Cook’s Distance for all points is still below the 0.2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EC222-B294-A146-9808-EC85E0CC5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07" y="2035865"/>
            <a:ext cx="7582187" cy="4576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6870DA-3374-2640-A7AA-8976E5F1E338}"/>
              </a:ext>
            </a:extLst>
          </p:cNvPr>
          <p:cNvSpPr/>
          <p:nvPr/>
        </p:nvSpPr>
        <p:spPr>
          <a:xfrm>
            <a:off x="3056467" y="1811867"/>
            <a:ext cx="6138333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Cook’s Distance – Final Model</a:t>
            </a:r>
          </a:p>
        </p:txBody>
      </p:sp>
    </p:spTree>
    <p:extLst>
      <p:ext uri="{BB962C8B-B14F-4D97-AF65-F5344CB8AC3E}">
        <p14:creationId xmlns:p14="http://schemas.microsoft.com/office/powerpoint/2010/main" val="356907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6887962" y="1277233"/>
            <a:ext cx="4773542" cy="51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Again, the response variable looks roughly Normal.  Normality assumption is still plausible.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75A45-0A3D-D445-8480-33828E7E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9" y="1252241"/>
            <a:ext cx="6061648" cy="51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6652150" y="1277233"/>
            <a:ext cx="5009353" cy="51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Looking at the residuals of the final model, although they do look random, they seem to be concentrated around (-.1.5, -1.0) of the fitted values</a:t>
            </a:r>
          </a:p>
          <a:p>
            <a:r>
              <a:rPr lang="en-US" dirty="0"/>
              <a:t>Clustering suggests we may need additional variables or a different model to better explain the behavior of this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EFC6B-E22A-4946-AA3C-EB8ED20F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9" y="1583268"/>
            <a:ext cx="5661235" cy="4805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7219C7-2D48-064E-8DC8-F1483F7D530B}"/>
              </a:ext>
            </a:extLst>
          </p:cNvPr>
          <p:cNvSpPr/>
          <p:nvPr/>
        </p:nvSpPr>
        <p:spPr>
          <a:xfrm>
            <a:off x="690020" y="1346200"/>
            <a:ext cx="5661235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Residuals vs. Fitted Values – Final Model</a:t>
            </a:r>
          </a:p>
        </p:txBody>
      </p:sp>
    </p:spTree>
    <p:extLst>
      <p:ext uri="{BB962C8B-B14F-4D97-AF65-F5344CB8AC3E}">
        <p14:creationId xmlns:p14="http://schemas.microsoft.com/office/powerpoint/2010/main" val="362468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&amp; 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802FB-6C64-1F45-92BC-61A9EA7EF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06" y="1282474"/>
            <a:ext cx="11136085" cy="54961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Launched in 2010, </a:t>
            </a:r>
            <a:r>
              <a:rPr lang="en-US" i="1" dirty="0" err="1"/>
              <a:t>StreetRx.com</a:t>
            </a:r>
            <a:r>
              <a:rPr lang="en-US" dirty="0"/>
              <a:t> is a crowdsourced price data collection tool of many pharmaceutical substances. </a:t>
            </a:r>
          </a:p>
          <a:p>
            <a:r>
              <a:rPr lang="en-US" dirty="0"/>
              <a:t>We will use </a:t>
            </a:r>
            <a:r>
              <a:rPr lang="en-US" b="1" dirty="0"/>
              <a:t>Morphine</a:t>
            </a:r>
            <a:r>
              <a:rPr lang="en-US" dirty="0"/>
              <a:t> for this study.</a:t>
            </a:r>
          </a:p>
          <a:p>
            <a:r>
              <a:rPr lang="en-US" dirty="0"/>
              <a:t>Available in multiple countries but we will only focus on </a:t>
            </a:r>
            <a:r>
              <a:rPr lang="en-US" b="1" dirty="0"/>
              <a:t>US States and Territories</a:t>
            </a:r>
          </a:p>
          <a:p>
            <a:r>
              <a:rPr lang="en-US" dirty="0"/>
              <a:t>Variables obtained: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We will use a multi-level model to investigate factors related to the price per mg of Morphine, accounting for potential clustering by location and exploring heterogeneity in pricing by location</a:t>
            </a:r>
            <a:r>
              <a:rPr lang="en-US" dirty="0"/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F07979-F480-7148-9875-AF3B42027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96049"/>
              </p:ext>
            </p:extLst>
          </p:nvPr>
        </p:nvGraphicFramePr>
        <p:xfrm>
          <a:off x="1021811" y="2810997"/>
          <a:ext cx="10715071" cy="29855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16199">
                  <a:extLst>
                    <a:ext uri="{9D8B030D-6E8A-4147-A177-3AD203B41FA5}">
                      <a16:colId xmlns:a16="http://schemas.microsoft.com/office/drawing/2014/main" val="647070724"/>
                    </a:ext>
                  </a:extLst>
                </a:gridCol>
                <a:gridCol w="3227855">
                  <a:extLst>
                    <a:ext uri="{9D8B030D-6E8A-4147-A177-3AD203B41FA5}">
                      <a16:colId xmlns:a16="http://schemas.microsoft.com/office/drawing/2014/main" val="3141645327"/>
                    </a:ext>
                  </a:extLst>
                </a:gridCol>
                <a:gridCol w="5371017">
                  <a:extLst>
                    <a:ext uri="{9D8B030D-6E8A-4147-A177-3AD203B41FA5}">
                      <a16:colId xmlns:a16="http://schemas.microsoft.com/office/drawing/2014/main" val="1571182060"/>
                    </a:ext>
                  </a:extLst>
                </a:gridCol>
              </a:tblGrid>
              <a:tr h="1421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effectLst/>
                        </a:rPr>
                        <a:t>Variable Name</a:t>
                      </a:r>
                    </a:p>
                  </a:txBody>
                  <a:tcPr marL="32019" marR="32019" marT="32019" marB="3201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effectLst/>
                        </a:rPr>
                        <a:t>Type</a:t>
                      </a:r>
                    </a:p>
                  </a:txBody>
                  <a:tcPr marL="32019" marR="32019" marT="32019" marB="32019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effectLst/>
                        </a:rPr>
                        <a:t>Description</a:t>
                      </a:r>
                    </a:p>
                  </a:txBody>
                  <a:tcPr marL="32019" marR="32019" marT="32019" marB="32019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377934"/>
                  </a:ext>
                </a:extLst>
              </a:tr>
              <a:tr h="2475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>
                          <a:effectLst/>
                        </a:rPr>
                        <a:t>USA_region</a:t>
                      </a:r>
                      <a:endParaRPr lang="en-US" sz="1200" dirty="0">
                        <a:effectLst/>
                      </a:endParaRP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 on state and coded as Northeast, Midwest, West, South, or Other/unknown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153558"/>
                  </a:ext>
                </a:extLst>
              </a:tr>
              <a:tr h="2475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state</a:t>
                      </a: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</a:p>
                    <a:p>
                      <a:pPr algn="l" fontAlgn="t"/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 States and Territories (i.e. Puerto Rico, Guam, etc.)</a:t>
                      </a:r>
                    </a:p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“USA” = “Unknown”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036715"/>
                  </a:ext>
                </a:extLst>
              </a:tr>
              <a:tr h="24751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city</a:t>
                      </a: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 used)</a:t>
                      </a:r>
                    </a:p>
                  </a:txBody>
                  <a:tcPr marL="47625" marR="47625" marT="47625" marB="476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entered by user and not required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940876"/>
                  </a:ext>
                </a:extLst>
              </a:tr>
              <a:tr h="142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source</a:t>
                      </a: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Categorical, 5 levels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Source of information; allows users to report purchases they did not personally make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"Heard it” (baseline),  "Personal", "Internet", "Internet Pharmacy", "Unknown"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999565"/>
                  </a:ext>
                </a:extLst>
              </a:tr>
              <a:tr h="14219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form_temp</a:t>
                      </a:r>
                      <a:endParaRPr lang="en-US" sz="1200" dirty="0">
                        <a:effectLst/>
                      </a:endParaRP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Binary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0 = pill/tablet, </a:t>
                      </a:r>
                    </a:p>
                    <a:p>
                      <a:pPr algn="l" fontAlgn="t"/>
                      <a:r>
                        <a:rPr lang="en-US" sz="1200" dirty="0">
                          <a:effectLst/>
                        </a:rPr>
                        <a:t>1 = suppository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307507"/>
                  </a:ext>
                </a:extLst>
              </a:tr>
              <a:tr h="14219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mgstr</a:t>
                      </a:r>
                      <a:endParaRPr lang="en-US" sz="1200" dirty="0">
                        <a:effectLst/>
                      </a:endParaRP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Numeric, discrete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Dosage strength in mg of the units purchased 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965022"/>
                  </a:ext>
                </a:extLst>
              </a:tr>
              <a:tr h="142196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bulk_purchase</a:t>
                      </a:r>
                      <a:endParaRPr lang="en-US" sz="1200" dirty="0">
                        <a:effectLst/>
                      </a:endParaRP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Binary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0 = Not bulk purchase, </a:t>
                      </a:r>
                    </a:p>
                    <a:p>
                      <a:pPr algn="l" fontAlgn="t"/>
                      <a:r>
                        <a:rPr lang="en-US" sz="1200" dirty="0">
                          <a:effectLst/>
                        </a:rPr>
                        <a:t>1= Bulk purchase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580657"/>
                  </a:ext>
                </a:extLst>
              </a:tr>
              <a:tr h="142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ppm</a:t>
                      </a:r>
                    </a:p>
                  </a:txBody>
                  <a:tcPr marL="32019" marR="32019" marT="32019" marB="320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Numeric, continuous (response variable)</a:t>
                      </a:r>
                    </a:p>
                  </a:txBody>
                  <a:tcPr marL="32019" marR="32019" marT="32019" marB="3201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Price per mg</a:t>
                      </a:r>
                    </a:p>
                  </a:txBody>
                  <a:tcPr marL="32019" marR="32019" marT="32019" marB="3201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248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936F8059-4B07-FE4E-B5EC-F0F8FDD8D0F0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69461C-9F82-A646-B976-7F4F9026A4F6}"/>
              </a:ext>
            </a:extLst>
          </p:cNvPr>
          <p:cNvGrpSpPr/>
          <p:nvPr/>
        </p:nvGrpSpPr>
        <p:grpSpPr>
          <a:xfrm>
            <a:off x="428889" y="2539181"/>
            <a:ext cx="491624" cy="1981199"/>
            <a:chOff x="554491" y="2672371"/>
            <a:chExt cx="491624" cy="198119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6C3D5B4-B447-F540-8557-3689E5E77889}"/>
                </a:ext>
              </a:extLst>
            </p:cNvPr>
            <p:cNvSpPr/>
            <p:nvPr/>
          </p:nvSpPr>
          <p:spPr>
            <a:xfrm>
              <a:off x="856896" y="3205771"/>
              <a:ext cx="189219" cy="91440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CF6DE5-1DA1-0143-9E89-2D75442AC4FD}"/>
                </a:ext>
              </a:extLst>
            </p:cNvPr>
            <p:cNvSpPr txBox="1"/>
            <p:nvPr/>
          </p:nvSpPr>
          <p:spPr>
            <a:xfrm rot="16200000">
              <a:off x="-297609" y="3524471"/>
              <a:ext cx="1981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Natural Hierarchy!</a:t>
              </a:r>
            </a:p>
          </p:txBody>
        </p:sp>
      </p:grp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6EEEC503-C39E-814C-BC63-8642E9FC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78825"/>
              </p:ext>
            </p:extLst>
          </p:nvPr>
        </p:nvGraphicFramePr>
        <p:xfrm>
          <a:off x="12261574" y="6177998"/>
          <a:ext cx="3093784" cy="147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892">
                  <a:extLst>
                    <a:ext uri="{9D8B030D-6E8A-4147-A177-3AD203B41FA5}">
                      <a16:colId xmlns:a16="http://schemas.microsoft.com/office/drawing/2014/main" val="1591954509"/>
                    </a:ext>
                  </a:extLst>
                </a:gridCol>
                <a:gridCol w="1546892">
                  <a:extLst>
                    <a:ext uri="{9D8B030D-6E8A-4147-A177-3AD203B41FA5}">
                      <a16:colId xmlns:a16="http://schemas.microsoft.com/office/drawing/2014/main" val="27333267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Form_fac</a:t>
                      </a:r>
                      <a:r>
                        <a:rPr lang="en-US" sz="1400" dirty="0"/>
                        <a:t>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534266"/>
                  </a:ext>
                </a:extLst>
              </a:tr>
              <a:tr h="1974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444496"/>
                  </a:ext>
                </a:extLst>
              </a:tr>
              <a:tr h="345531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 = Pill/Tablet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8717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79057"/>
                  </a:ext>
                </a:extLst>
              </a:tr>
              <a:tr h="345531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 = Suppository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(Only 5!)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82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22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874693-D76D-5E43-8784-AB4F32C4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60" y="1965512"/>
            <a:ext cx="4839885" cy="421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29" y="245904"/>
            <a:ext cx="11648150" cy="74927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the data: Response variable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527957" y="1302962"/>
            <a:ext cx="11136085" cy="5111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Response variable, Price per mg (ppm), did not follow a Normal distribution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7268D6-E100-3D4F-88FE-B080A32E3117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2125-7506-A848-A39E-F3A2B45F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62" y="1965512"/>
            <a:ext cx="4839885" cy="42153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0CC032-6656-2648-A68C-34ED803C357C}"/>
              </a:ext>
            </a:extLst>
          </p:cNvPr>
          <p:cNvSpPr/>
          <p:nvPr/>
        </p:nvSpPr>
        <p:spPr>
          <a:xfrm>
            <a:off x="3000322" y="2301222"/>
            <a:ext cx="2566251" cy="131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 average, the Price per mg in this data is $ 0.54</a:t>
            </a:r>
          </a:p>
          <a:p>
            <a:r>
              <a:rPr lang="en-US" dirty="0"/>
              <a:t>Min =  $ 0.0001 </a:t>
            </a:r>
          </a:p>
          <a:p>
            <a:r>
              <a:rPr lang="en-US" dirty="0"/>
              <a:t>Max = $ 40.00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289C834-E3D7-F847-8DB9-1A8B10D2F784}"/>
              </a:ext>
            </a:extLst>
          </p:cNvPr>
          <p:cNvSpPr/>
          <p:nvPr/>
        </p:nvSpPr>
        <p:spPr>
          <a:xfrm>
            <a:off x="5728448" y="3719098"/>
            <a:ext cx="816312" cy="7082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76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the data: LOCATION GROUPING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527957" y="1255060"/>
            <a:ext cx="11136085" cy="5218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Differences in Price per mg (ppm) are more visible when grouped by State compared to Region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F15472-2DD4-E843-BBEA-38B21D5159A4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45638-F80A-4C4F-A228-D91374FB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83" y="2037940"/>
            <a:ext cx="4839886" cy="4215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2ABDE-14A1-8A42-946B-95793C7A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31" y="2037940"/>
            <a:ext cx="4839886" cy="4215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C0F5FA-A1D2-5F40-AFED-D2D83A880D3C}"/>
              </a:ext>
            </a:extLst>
          </p:cNvPr>
          <p:cNvSpPr txBox="1"/>
          <p:nvPr/>
        </p:nvSpPr>
        <p:spPr>
          <a:xfrm>
            <a:off x="4546899" y="6253324"/>
            <a:ext cx="140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(Sample)</a:t>
            </a:r>
          </a:p>
        </p:txBody>
      </p:sp>
    </p:spTree>
    <p:extLst>
      <p:ext uri="{BB962C8B-B14F-4D97-AF65-F5344CB8AC3E}">
        <p14:creationId xmlns:p14="http://schemas.microsoft.com/office/powerpoint/2010/main" val="129897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the data: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527957" y="1272988"/>
            <a:ext cx="11136085" cy="5200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Median Price per mg of Morphine (ppm) seems to be very similar whether purchased in </a:t>
            </a:r>
            <a:r>
              <a:rPr lang="en-US" b="1" dirty="0"/>
              <a:t>bulk</a:t>
            </a:r>
            <a:r>
              <a:rPr lang="en-US" dirty="0"/>
              <a:t> or not</a:t>
            </a:r>
          </a:p>
          <a:p>
            <a:r>
              <a:rPr lang="en-US" dirty="0"/>
              <a:t>There seems to be a slight variation in magnitude by State, but the trend is consistent: Bulk morphine is cheaper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2C0E59-0291-F44A-88C9-5AF27DB5F422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F2C8E-A1B1-EA48-9CC0-FD68921C4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77" y="2101225"/>
            <a:ext cx="4839886" cy="4215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579D6-A8A3-2245-A723-2463F825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638" y="2101225"/>
            <a:ext cx="4839886" cy="4215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C48B80-8C1B-E041-B5A4-43BDE9DBB16A}"/>
              </a:ext>
            </a:extLst>
          </p:cNvPr>
          <p:cNvSpPr txBox="1"/>
          <p:nvPr/>
        </p:nvSpPr>
        <p:spPr>
          <a:xfrm>
            <a:off x="9484659" y="6289219"/>
            <a:ext cx="140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(Sample)</a:t>
            </a:r>
          </a:p>
        </p:txBody>
      </p:sp>
    </p:spTree>
    <p:extLst>
      <p:ext uri="{BB962C8B-B14F-4D97-AF65-F5344CB8AC3E}">
        <p14:creationId xmlns:p14="http://schemas.microsoft.com/office/powerpoint/2010/main" val="252572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the data: predictors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8E355-64AD-324B-822A-7C20D0B393B6}"/>
              </a:ext>
            </a:extLst>
          </p:cNvPr>
          <p:cNvSpPr txBox="1">
            <a:spLocks/>
          </p:cNvSpPr>
          <p:nvPr/>
        </p:nvSpPr>
        <p:spPr>
          <a:xfrm>
            <a:off x="527957" y="1290918"/>
            <a:ext cx="11136085" cy="518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2EF60-5476-5445-BB30-31770F41C228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8CF62-440C-D244-86A8-E4F4E167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73" y="2073835"/>
            <a:ext cx="4596292" cy="421538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9B5D9-83ED-4E4B-A142-FF9C6264F4CD}"/>
              </a:ext>
            </a:extLst>
          </p:cNvPr>
          <p:cNvSpPr txBox="1">
            <a:spLocks/>
          </p:cNvSpPr>
          <p:nvPr/>
        </p:nvSpPr>
        <p:spPr>
          <a:xfrm>
            <a:off x="527957" y="1272988"/>
            <a:ext cx="11136085" cy="5200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Concentration (</a:t>
            </a:r>
            <a:r>
              <a:rPr lang="en-US" dirty="0" err="1"/>
              <a:t>mgstr</a:t>
            </a:r>
            <a:r>
              <a:rPr lang="en-US" dirty="0"/>
              <a:t>) variable does seem to have an effect on Price (ppm)</a:t>
            </a:r>
          </a:p>
          <a:p>
            <a:r>
              <a:rPr lang="en-US" dirty="0"/>
              <a:t>The trend is consistent across states and territories, but it seems like the slope varies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7E05-2542-9E4E-B027-7AC2834D4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28" y="2073835"/>
            <a:ext cx="4597400" cy="421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D5766-01E5-CB4C-8D9C-30FCE1822778}"/>
              </a:ext>
            </a:extLst>
          </p:cNvPr>
          <p:cNvSpPr txBox="1"/>
          <p:nvPr/>
        </p:nvSpPr>
        <p:spPr>
          <a:xfrm>
            <a:off x="9484659" y="6289219"/>
            <a:ext cx="1408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(Sample)</a:t>
            </a:r>
          </a:p>
        </p:txBody>
      </p:sp>
    </p:spTree>
    <p:extLst>
      <p:ext uri="{BB962C8B-B14F-4D97-AF65-F5344CB8AC3E}">
        <p14:creationId xmlns:p14="http://schemas.microsoft.com/office/powerpoint/2010/main" val="382867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building &amp; VALIDATION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A27E0C-C065-3148-A1F7-EFC896947CDC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SX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5344AD0-EC6A-8349-AD05-7C437DB42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914181"/>
              </p:ext>
            </p:extLst>
          </p:nvPr>
        </p:nvGraphicFramePr>
        <p:xfrm>
          <a:off x="312529" y="1143000"/>
          <a:ext cx="11566941" cy="499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ABE5BCD-6732-044D-AE20-96648E8D4225}"/>
              </a:ext>
            </a:extLst>
          </p:cNvPr>
          <p:cNvSpPr/>
          <p:nvPr/>
        </p:nvSpPr>
        <p:spPr>
          <a:xfrm>
            <a:off x="499533" y="2440831"/>
            <a:ext cx="524934" cy="49106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88C649-8BF4-6948-84BA-1E254284924C}"/>
              </a:ext>
            </a:extLst>
          </p:cNvPr>
          <p:cNvSpPr/>
          <p:nvPr/>
        </p:nvSpPr>
        <p:spPr>
          <a:xfrm>
            <a:off x="4690533" y="2440831"/>
            <a:ext cx="524934" cy="49106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186E92-1039-C945-AD0F-203AE474B6F9}"/>
              </a:ext>
            </a:extLst>
          </p:cNvPr>
          <p:cNvSpPr/>
          <p:nvPr/>
        </p:nvSpPr>
        <p:spPr>
          <a:xfrm>
            <a:off x="8881533" y="2440831"/>
            <a:ext cx="524934" cy="491067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53366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&amp; Findings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637883-131F-BB4D-9742-A8AFE4D6A37E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8753E-F656-CC4F-B1D3-C9809CE17B0F}"/>
              </a:ext>
            </a:extLst>
          </p:cNvPr>
          <p:cNvSpPr/>
          <p:nvPr/>
        </p:nvSpPr>
        <p:spPr>
          <a:xfrm>
            <a:off x="7808259" y="1255119"/>
            <a:ext cx="4069976" cy="2743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WHERE IS THE VARIATION IN PRICE COMING FROM?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 our model, only 19% of the variation in Price is attributed to the location (U.S. States and Territories).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Which means, the price of morphine doesn’t really vary that much across states and territories.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58B76-4034-6942-B81F-5CD19DB64A7D}"/>
              </a:ext>
            </a:extLst>
          </p:cNvPr>
          <p:cNvSpPr/>
          <p:nvPr/>
        </p:nvSpPr>
        <p:spPr>
          <a:xfrm>
            <a:off x="7808259" y="4258261"/>
            <a:ext cx="4069976" cy="20708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WHAT IS THE AVERAGE PRICE OF MORPHINE ANYWHERE IN THE U.S.?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average price per mg of Morphine in any of the 56 U.S. States and Territories is exp(-0.93) = $ 0.39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D1BD2E-764D-A244-9983-B25561A74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59628"/>
              </p:ext>
            </p:extLst>
          </p:nvPr>
        </p:nvGraphicFramePr>
        <p:xfrm>
          <a:off x="473064" y="1206632"/>
          <a:ext cx="7102109" cy="5225576"/>
        </p:xfrm>
        <a:graphic>
          <a:graphicData uri="http://schemas.openxmlformats.org/drawingml/2006/table">
            <a:tbl>
              <a:tblPr/>
              <a:tblGrid>
                <a:gridCol w="1014587">
                  <a:extLst>
                    <a:ext uri="{9D8B030D-6E8A-4147-A177-3AD203B41FA5}">
                      <a16:colId xmlns:a16="http://schemas.microsoft.com/office/drawing/2014/main" val="73199399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16082272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852757749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3239929390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23749178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284675492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493375587"/>
                    </a:ext>
                  </a:extLst>
                </a:gridCol>
              </a:tblGrid>
              <a:tr h="16682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mixed model fit by REML ['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lmerMod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']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258771"/>
                  </a:ext>
                </a:extLst>
              </a:tr>
              <a:tr h="166824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Formula: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logppm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~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bulk_fac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source_fac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(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| state)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600640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Data: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streetrx_morphine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425413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680644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Scaled residuals: 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72859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1Q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3Q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5732452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-8.30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915624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16578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Random effects: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06258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Groups   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Variance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Std.Dev.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Corr.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859568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state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480347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mgstr_centered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083993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2201786"/>
                  </a:ext>
                </a:extLst>
              </a:tr>
              <a:tr h="16682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obs: 8722, groups:  state, 56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546836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366540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Fixed effects: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615439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T-value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95% Confidence Interval </a:t>
                      </a:r>
                    </a:p>
                  </a:txBody>
                  <a:tcPr marL="3701" marR="3701" marT="3701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424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  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-30.83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49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mgstr_centered     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-18.04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-0.29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96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Bulk:  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-4.06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306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Internet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843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Internet Pharmacy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-3.59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-0.49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925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Personal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-2.61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08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Unknown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-1.58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-0.10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5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BC57-D6C5-3541-BA61-17637DF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&amp; Findings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637883-131F-BB4D-9742-A8AFE4D6A37E}"/>
              </a:ext>
            </a:extLst>
          </p:cNvPr>
          <p:cNvSpPr/>
          <p:nvPr/>
        </p:nvSpPr>
        <p:spPr>
          <a:xfrm>
            <a:off x="-795867" y="0"/>
            <a:ext cx="626534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BC3E66-C082-B74F-BCEC-98340E4CE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37858"/>
              </p:ext>
            </p:extLst>
          </p:nvPr>
        </p:nvGraphicFramePr>
        <p:xfrm>
          <a:off x="473064" y="1206632"/>
          <a:ext cx="7102109" cy="5225576"/>
        </p:xfrm>
        <a:graphic>
          <a:graphicData uri="http://schemas.openxmlformats.org/drawingml/2006/table">
            <a:tbl>
              <a:tblPr/>
              <a:tblGrid>
                <a:gridCol w="1014587">
                  <a:extLst>
                    <a:ext uri="{9D8B030D-6E8A-4147-A177-3AD203B41FA5}">
                      <a16:colId xmlns:a16="http://schemas.microsoft.com/office/drawing/2014/main" val="73199399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16082272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852757749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3239929390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23749178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2846754925"/>
                    </a:ext>
                  </a:extLst>
                </a:gridCol>
                <a:gridCol w="1014587">
                  <a:extLst>
                    <a:ext uri="{9D8B030D-6E8A-4147-A177-3AD203B41FA5}">
                      <a16:colId xmlns:a16="http://schemas.microsoft.com/office/drawing/2014/main" val="493375587"/>
                    </a:ext>
                  </a:extLst>
                </a:gridCol>
              </a:tblGrid>
              <a:tr h="16682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mixed model fit by REML ['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lmerMod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']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258771"/>
                  </a:ext>
                </a:extLst>
              </a:tr>
              <a:tr h="166824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Formula: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logppm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~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bulk_fac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source_fac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+ (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| state)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600640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Data: </a:t>
                      </a: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streetrx_morphine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425413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680644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Scaled residuals: 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72859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1Q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Median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3Q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5732452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-8.30</a:t>
                      </a: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915624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16578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Random effects: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06258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Groups   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Variance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Std.Dev.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Corr.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859568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state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480347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mgstr_centered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083993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Residual</a:t>
                      </a: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2201786"/>
                  </a:ext>
                </a:extLst>
              </a:tr>
              <a:tr h="16682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obs: 8722, groups:  state, 56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546836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366540"/>
                  </a:ext>
                </a:extLst>
              </a:tr>
              <a:tr h="166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Fixed effects: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615439"/>
                  </a:ext>
                </a:extLst>
              </a:tr>
              <a:tr h="16682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Estimate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Std. Error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T-value</a:t>
                      </a:r>
                    </a:p>
                  </a:txBody>
                  <a:tcPr marL="3701" marR="3701" marT="3701" marB="0" anchor="b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95% Confidence Interval </a:t>
                      </a:r>
                    </a:p>
                  </a:txBody>
                  <a:tcPr marL="3701" marR="3701" marT="3701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424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(Intercept)  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-30.83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-0.99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49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mgstr_centered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           </a:t>
                      </a: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-18.04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-0.29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963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Bulk:  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-4.06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-0.16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306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Internet</a:t>
                      </a: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-0.11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8843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Internet Pharmacy </a:t>
                      </a: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-3.59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-0.49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9259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Personal</a:t>
                      </a: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-2.61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-0.13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-0.02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508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Source: Unknown</a:t>
                      </a:r>
                    </a:p>
                  </a:txBody>
                  <a:tcPr marL="3701" marR="3701" marT="3701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-1.58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-0.10</a:t>
                      </a: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0.01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701" marR="3701" marT="3701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15573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F28753E-F656-CC4F-B1D3-C9809CE17B0F}"/>
              </a:ext>
            </a:extLst>
          </p:cNvPr>
          <p:cNvSpPr/>
          <p:nvPr/>
        </p:nvSpPr>
        <p:spPr>
          <a:xfrm>
            <a:off x="7808259" y="1362634"/>
            <a:ext cx="4069976" cy="50695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1600" b="1" dirty="0"/>
              <a:t>WHAT IS THE PRICE OF MORPHINE IN A PARTICULAR STATE?</a:t>
            </a:r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For a particular state (e.g. North Carolina), the difference from the “grand intercept” of all US states and territories is -0.046 (in log scale)</a:t>
            </a:r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endParaRPr lang="en-US" sz="1600" dirty="0"/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endParaRPr lang="en-US" sz="1600" dirty="0"/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North Carolina’s average price of Morphine is $ </a:t>
            </a:r>
            <a:r>
              <a:rPr lang="en-US" dirty="0"/>
              <a:t>0.38 (slightly less than the average)</a:t>
            </a:r>
            <a:endParaRPr lang="en-US" sz="1600" dirty="0"/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On average, the price of morphine goes down when the concentration increases. In NC, the multiplicative effect of a unit increase in concentration of the drug is exp(-0.386) = 0.68. That’s a decrease in Price (ppm) of 32%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30338D-3624-3643-87C6-DBA27544A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634919"/>
              </p:ext>
            </p:extLst>
          </p:nvPr>
        </p:nvGraphicFramePr>
        <p:xfrm>
          <a:off x="7977556" y="3389326"/>
          <a:ext cx="3731383" cy="523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3794">
                  <a:extLst>
                    <a:ext uri="{9D8B030D-6E8A-4147-A177-3AD203B41FA5}">
                      <a16:colId xmlns:a16="http://schemas.microsoft.com/office/drawing/2014/main" val="974415076"/>
                    </a:ext>
                  </a:extLst>
                </a:gridCol>
                <a:gridCol w="1184369">
                  <a:extLst>
                    <a:ext uri="{9D8B030D-6E8A-4147-A177-3AD203B41FA5}">
                      <a16:colId xmlns:a16="http://schemas.microsoft.com/office/drawing/2014/main" val="437587914"/>
                    </a:ext>
                  </a:extLst>
                </a:gridCol>
                <a:gridCol w="1303220">
                  <a:extLst>
                    <a:ext uri="{9D8B030D-6E8A-4147-A177-3AD203B41FA5}">
                      <a16:colId xmlns:a16="http://schemas.microsoft.com/office/drawing/2014/main" val="1252043638"/>
                    </a:ext>
                  </a:extLst>
                </a:gridCol>
              </a:tblGrid>
              <a:tr h="261859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(Intercept)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mgstr_centered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1563815"/>
                  </a:ext>
                </a:extLst>
              </a:tr>
              <a:tr h="261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North Carolina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274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271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DBE1D8CA51EF4A9951476BE7C70734" ma:contentTypeVersion="2" ma:contentTypeDescription="Create a new document." ma:contentTypeScope="" ma:versionID="86edf57d3d21ff5a0d0060c60d8ff8df">
  <xsd:schema xmlns:xsd="http://www.w3.org/2001/XMLSchema" xmlns:xs="http://www.w3.org/2001/XMLSchema" xmlns:p="http://schemas.microsoft.com/office/2006/metadata/properties" xmlns:ns2="160a5d11-c38c-4c3b-b092-f508e9e4739a" targetNamespace="http://schemas.microsoft.com/office/2006/metadata/properties" ma:root="true" ma:fieldsID="b78dc84e812b2ea30fc2ccdf2cb0cd75" ns2:_="">
    <xsd:import namespace="160a5d11-c38c-4c3b-b092-f508e9e473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0a5d11-c38c-4c3b-b092-f508e9e473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A76776-D4B9-4CA8-B35F-F07152A3E6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ECDE3E-5698-46C9-86EA-A7E186B25B0E}">
  <ds:schemaRefs>
    <ds:schemaRef ds:uri="160a5d11-c38c-4c3b-b092-f508e9e473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4F4985-DAE5-41E9-8F40-97DC1ABAE0A3}">
  <ds:schemaRefs>
    <ds:schemaRef ds:uri="160a5d11-c38c-4c3b-b092-f508e9e473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{D0F0804B-51AF-B24B-94FB-73F0020ABBEF}tf10001120</Template>
  <TotalTime>4810</TotalTime>
  <Words>2190</Words>
  <Application>Microsoft Macintosh PowerPoint</Application>
  <PresentationFormat>Widescreen</PresentationFormat>
  <Paragraphs>415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 MT</vt:lpstr>
      <vt:lpstr>Parcel</vt:lpstr>
      <vt:lpstr>Part I: StreetRx exploring heterogeneity in pricing of morphine by location</vt:lpstr>
      <vt:lpstr>Data &amp; project objective</vt:lpstr>
      <vt:lpstr>About the data: Response variable</vt:lpstr>
      <vt:lpstr>About the data: LOCATION GROUPING</vt:lpstr>
      <vt:lpstr>About the data: predictors</vt:lpstr>
      <vt:lpstr>About the data: predictors</vt:lpstr>
      <vt:lpstr>Model building &amp; VALIDATION</vt:lpstr>
      <vt:lpstr>Model &amp; Findings</vt:lpstr>
      <vt:lpstr>Model &amp; Findings</vt:lpstr>
      <vt:lpstr>Model &amp; Findings</vt:lpstr>
      <vt:lpstr>Model &amp; Findings</vt:lpstr>
      <vt:lpstr>Model limitations &amp; Next steps</vt:lpstr>
      <vt:lpstr>Outliers</vt:lpstr>
      <vt:lpstr>Model assessment</vt:lpstr>
      <vt:lpstr>Model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Job Training on Wages Part 1</dc:title>
  <dc:creator>Clarissa Ache Cabello</dc:creator>
  <cp:lastModifiedBy>Clarissa Ache Cabello</cp:lastModifiedBy>
  <cp:revision>32</cp:revision>
  <dcterms:created xsi:type="dcterms:W3CDTF">2021-09-27T19:04:08Z</dcterms:created>
  <dcterms:modified xsi:type="dcterms:W3CDTF">2021-10-21T00:58:37Z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0x01010027DBE1D8CA51EF4A9951476BE7C70734</vt:lpwstr>
  </property>
</Properties>
</file>